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8229600" cx="14630400"/>
  <p:notesSz cx="8229600" cy="14630400"/>
  <p:embeddedFontLst>
    <p:embeddedFont>
      <p:font typeface="Sor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rthur descourviere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Sora-bold.fntdata"/><Relationship Id="rId12" Type="http://schemas.openxmlformats.org/officeDocument/2006/relationships/slide" Target="slides/slide7.xml"/><Relationship Id="rId34" Type="http://schemas.openxmlformats.org/officeDocument/2006/relationships/font" Target="fonts/Sora-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7-15T10:50:30.681">
    <p:pos x="6000" y="0"/>
    <p:text>Client : Interface utilisateur qui envoie des requêtes HTTP vers le serveur Laravel.
Routes Laravel : 
Points d’entrée (web.php, api.php) redirigeant chaque requête vers le bon contrôleur.
Contrôleurs REST
Logique métier centralisée dans les contrôleurs (index(), show(), store()...).
Données
Données récupérées via l’API TMDB ou depuis MySQL selon le contexte.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Client</a:t>
            </a:r>
            <a:br>
              <a:rPr lang="en-US" sz="1700">
                <a:solidFill>
                  <a:srgbClr val="3B3535"/>
                </a:solidFill>
                <a:latin typeface="Sora"/>
                <a:ea typeface="Sora"/>
                <a:cs typeface="Sora"/>
                <a:sym typeface="Sora"/>
              </a:rPr>
            </a:br>
            <a:r>
              <a:rPr lang="en-US" sz="1700">
                <a:solidFill>
                  <a:srgbClr val="3B3535"/>
                </a:solidFill>
                <a:latin typeface="Sora"/>
                <a:ea typeface="Sora"/>
                <a:cs typeface="Sora"/>
                <a:sym typeface="Sora"/>
              </a:rPr>
              <a:t>Interface utilisateur qui envoie des requêtes HTTP vers le serveur Laravel</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Routes Laravel</a:t>
            </a:r>
            <a:endParaRPr sz="2200">
              <a:latin typeface="Arial"/>
              <a:ea typeface="Arial"/>
              <a:cs typeface="Arial"/>
              <a:sym typeface="Arial"/>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Points d’entrée redirigeant chaque requête vers le bon contrôleur.</a:t>
            </a:r>
            <a:endParaRPr sz="1700">
              <a:latin typeface="Arial"/>
              <a:ea typeface="Arial"/>
              <a:cs typeface="Arial"/>
              <a:sym typeface="Arial"/>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Contrôleurs REST</a:t>
            </a:r>
            <a:endParaRPr sz="2200">
              <a:latin typeface="Arial"/>
              <a:ea typeface="Arial"/>
              <a:cs typeface="Arial"/>
              <a:sym typeface="Arial"/>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Logique métier centralisée dans les contrôleurs</a:t>
            </a:r>
            <a:endParaRPr sz="1700">
              <a:latin typeface="Arial"/>
              <a:ea typeface="Arial"/>
              <a:cs typeface="Arial"/>
              <a:sym typeface="Arial"/>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Données</a:t>
            </a:r>
            <a:endParaRPr sz="2200">
              <a:latin typeface="Arial"/>
              <a:ea typeface="Arial"/>
              <a:cs typeface="Arial"/>
              <a:sym typeface="Arial"/>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Données récupérées via l’API TMDB ou depuis MySQL selon le contexte.</a:t>
            </a:r>
            <a:endParaRPr sz="1700">
              <a:latin typeface="Arial"/>
              <a:ea typeface="Arial"/>
              <a:cs typeface="Arial"/>
              <a:sym typeface="Arial"/>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p:txBody>
      </p:sp>
      <p:sp>
        <p:nvSpPr>
          <p:cNvPr id="295" name="Google Shape;29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2857"/>
              </a:lnSpc>
              <a:spcBef>
                <a:spcPts val="0"/>
              </a:spcBef>
              <a:spcAft>
                <a:spcPts val="0"/>
              </a:spcAft>
              <a:buClr>
                <a:srgbClr val="3B3535"/>
              </a:buClr>
              <a:buSzPts val="1750"/>
              <a:buFont typeface="Sora"/>
              <a:buNone/>
            </a:pPr>
            <a:r>
              <a:rPr lang="en-US" sz="1750">
                <a:solidFill>
                  <a:srgbClr val="3B3535"/>
                </a:solidFill>
                <a:latin typeface="Sora"/>
                <a:ea typeface="Sora"/>
                <a:cs typeface="Sora"/>
                <a:sym typeface="Sora"/>
              </a:rPr>
              <a:t>Sécurisation des Appels</a:t>
            </a:r>
            <a:endParaRPr sz="1750">
              <a:latin typeface="Arial"/>
              <a:ea typeface="Arial"/>
              <a:cs typeface="Arial"/>
              <a:sym typeface="Arial"/>
            </a:endParaRPr>
          </a:p>
          <a:p>
            <a:pPr indent="-342900" lvl="0" marL="342900" rtl="0" algn="l">
              <a:lnSpc>
                <a:spcPct val="161538"/>
              </a:lnSpc>
              <a:spcBef>
                <a:spcPts val="0"/>
              </a:spcBef>
              <a:spcAft>
                <a:spcPts val="0"/>
              </a:spcAft>
              <a:buClr>
                <a:srgbClr val="3B3535"/>
              </a:buClr>
              <a:buSzPts val="1300"/>
              <a:buFont typeface="Sora"/>
              <a:buChar char="•"/>
            </a:pPr>
            <a:r>
              <a:rPr lang="en-US" sz="1300">
                <a:solidFill>
                  <a:srgbClr val="3B3535"/>
                </a:solidFill>
                <a:latin typeface="Sora"/>
                <a:ea typeface="Sora"/>
                <a:cs typeface="Sora"/>
                <a:sym typeface="Sora"/>
              </a:rPr>
              <a:t>Protection de laCentralisation des appels API dans une couche serveur dédiée (Service ou Controller Laravel)</a:t>
            </a:r>
            <a:endParaRPr sz="1300">
              <a:latin typeface="Arial"/>
              <a:ea typeface="Arial"/>
              <a:cs typeface="Arial"/>
              <a:sym typeface="Arial"/>
            </a:endParaRPr>
          </a:p>
          <a:p>
            <a:pPr indent="-342900" lvl="0" marL="342900" rtl="0" algn="l">
              <a:lnSpc>
                <a:spcPct val="161538"/>
              </a:lnSpc>
              <a:spcBef>
                <a:spcPts val="0"/>
              </a:spcBef>
              <a:spcAft>
                <a:spcPts val="0"/>
              </a:spcAft>
              <a:buClr>
                <a:srgbClr val="3B3535"/>
              </a:buClr>
              <a:buSzPts val="1300"/>
              <a:buFont typeface="Sora"/>
              <a:buChar char="•"/>
            </a:pPr>
            <a:r>
              <a:rPr lang="en-US" sz="1300">
                <a:solidFill>
                  <a:srgbClr val="3B3535"/>
                </a:solidFill>
                <a:latin typeface="Sora"/>
                <a:ea typeface="Sora"/>
                <a:cs typeface="Sora"/>
                <a:sym typeface="Sora"/>
              </a:rPr>
              <a:t> clé API côté serveur</a:t>
            </a:r>
            <a:endParaRPr sz="1300">
              <a:solidFill>
                <a:srgbClr val="3B3535"/>
              </a:solidFill>
              <a:latin typeface="Sora"/>
              <a:ea typeface="Sora"/>
              <a:cs typeface="Sora"/>
              <a:sym typeface="Sora"/>
            </a:endParaRPr>
          </a:p>
          <a:p>
            <a:pPr indent="0" lvl="0" marL="0" rtl="0" algn="l">
              <a:lnSpc>
                <a:spcPct val="161538"/>
              </a:lnSpc>
              <a:spcBef>
                <a:spcPts val="0"/>
              </a:spcBef>
              <a:spcAft>
                <a:spcPts val="0"/>
              </a:spcAft>
              <a:buNone/>
            </a:pPr>
            <a:r>
              <a:t/>
            </a:r>
            <a:endParaRPr sz="1300">
              <a:solidFill>
                <a:srgbClr val="3B3535"/>
              </a:solidFill>
              <a:latin typeface="Sora"/>
              <a:ea typeface="Sora"/>
              <a:cs typeface="Sora"/>
              <a:sym typeface="Sora"/>
            </a:endParaRPr>
          </a:p>
          <a:p>
            <a:pPr indent="0" lvl="0" marL="0" rtl="0" algn="l">
              <a:lnSpc>
                <a:spcPct val="122857"/>
              </a:lnSpc>
              <a:spcBef>
                <a:spcPts val="0"/>
              </a:spcBef>
              <a:spcAft>
                <a:spcPts val="0"/>
              </a:spcAft>
              <a:buClr>
                <a:srgbClr val="3B3535"/>
              </a:buClr>
              <a:buSzPts val="1750"/>
              <a:buFont typeface="Sora"/>
              <a:buNone/>
            </a:pPr>
            <a:r>
              <a:rPr lang="en-US" sz="1750">
                <a:solidFill>
                  <a:srgbClr val="3B3535"/>
                </a:solidFill>
                <a:latin typeface="Sora"/>
                <a:ea typeface="Sora"/>
                <a:cs typeface="Sora"/>
                <a:sym typeface="Sora"/>
              </a:rPr>
              <a:t>Récupération avec GuzzleHTTP</a:t>
            </a:r>
            <a:endParaRPr sz="1750">
              <a:latin typeface="Arial"/>
              <a:ea typeface="Arial"/>
              <a:cs typeface="Arial"/>
              <a:sym typeface="Arial"/>
            </a:endParaRPr>
          </a:p>
          <a:p>
            <a:pPr indent="-342900" lvl="0" marL="342900" rtl="0" algn="l">
              <a:lnSpc>
                <a:spcPct val="161538"/>
              </a:lnSpc>
              <a:spcBef>
                <a:spcPts val="0"/>
              </a:spcBef>
              <a:spcAft>
                <a:spcPts val="0"/>
              </a:spcAft>
              <a:buClr>
                <a:srgbClr val="3B3535"/>
              </a:buClr>
              <a:buSzPts val="1300"/>
              <a:buFont typeface="Sora"/>
              <a:buChar char="•"/>
            </a:pPr>
            <a:r>
              <a:rPr lang="en-US" sz="1300">
                <a:solidFill>
                  <a:srgbClr val="3B3535"/>
                </a:solidFill>
                <a:latin typeface="Sora"/>
                <a:ea typeface="Sora"/>
                <a:cs typeface="Sora"/>
                <a:sym typeface="Sora"/>
              </a:rPr>
              <a:t>Client HTTP performant utilisé pour communiquer avec l’API TMDB</a:t>
            </a:r>
            <a:endParaRPr sz="1300">
              <a:latin typeface="Arial"/>
              <a:ea typeface="Arial"/>
              <a:cs typeface="Arial"/>
              <a:sym typeface="Arial"/>
            </a:endParaRPr>
          </a:p>
          <a:p>
            <a:pPr indent="-311150" lvl="0" marL="457200" rtl="0" algn="l">
              <a:lnSpc>
                <a:spcPct val="161538"/>
              </a:lnSpc>
              <a:spcBef>
                <a:spcPts val="0"/>
              </a:spcBef>
              <a:spcAft>
                <a:spcPts val="0"/>
              </a:spcAft>
              <a:buClr>
                <a:srgbClr val="3B3535"/>
              </a:buClr>
              <a:buSzPts val="1300"/>
              <a:buFont typeface="Sora"/>
              <a:buChar char="•"/>
            </a:pPr>
            <a:r>
              <a:rPr lang="en-US" sz="1300">
                <a:solidFill>
                  <a:srgbClr val="3B3535"/>
                </a:solidFill>
                <a:latin typeface="Sora"/>
                <a:ea typeface="Sora"/>
                <a:cs typeface="Sora"/>
                <a:sym typeface="Sora"/>
              </a:rPr>
              <a:t>Gestion des timeouts</a:t>
            </a:r>
            <a:endParaRPr sz="1300">
              <a:solidFill>
                <a:srgbClr val="3B3535"/>
              </a:solidFill>
              <a:latin typeface="Sora"/>
              <a:ea typeface="Sora"/>
              <a:cs typeface="Sora"/>
              <a:sym typeface="Sora"/>
            </a:endParaRPr>
          </a:p>
          <a:p>
            <a:pPr indent="0" lvl="0" marL="0" rtl="0" algn="l">
              <a:lnSpc>
                <a:spcPct val="161538"/>
              </a:lnSpc>
              <a:spcBef>
                <a:spcPts val="0"/>
              </a:spcBef>
              <a:spcAft>
                <a:spcPts val="0"/>
              </a:spcAft>
              <a:buNone/>
            </a:pPr>
            <a:r>
              <a:t/>
            </a:r>
            <a:endParaRPr sz="1300">
              <a:solidFill>
                <a:srgbClr val="3B3535"/>
              </a:solidFill>
              <a:latin typeface="Sora"/>
              <a:ea typeface="Sora"/>
              <a:cs typeface="Sora"/>
              <a:sym typeface="Sora"/>
            </a:endParaRPr>
          </a:p>
          <a:p>
            <a:pPr indent="0" lvl="0" marL="0" rtl="0" algn="l">
              <a:lnSpc>
                <a:spcPct val="122857"/>
              </a:lnSpc>
              <a:spcBef>
                <a:spcPts val="0"/>
              </a:spcBef>
              <a:spcAft>
                <a:spcPts val="0"/>
              </a:spcAft>
              <a:buClr>
                <a:srgbClr val="3B3535"/>
              </a:buClr>
              <a:buSzPts val="1750"/>
              <a:buFont typeface="Sora"/>
              <a:buNone/>
            </a:pPr>
            <a:r>
              <a:rPr lang="en-US" sz="1750">
                <a:solidFill>
                  <a:srgbClr val="3B3535"/>
                </a:solidFill>
                <a:latin typeface="Sora"/>
                <a:ea typeface="Sora"/>
                <a:cs typeface="Sora"/>
                <a:sym typeface="Sora"/>
              </a:rPr>
              <a:t>Traitement des Données</a:t>
            </a:r>
            <a:endParaRPr sz="1750">
              <a:latin typeface="Arial"/>
              <a:ea typeface="Arial"/>
              <a:cs typeface="Arial"/>
              <a:sym typeface="Arial"/>
            </a:endParaRPr>
          </a:p>
          <a:p>
            <a:pPr indent="-342900" lvl="0" marL="342900" rtl="0" algn="l">
              <a:lnSpc>
                <a:spcPct val="161538"/>
              </a:lnSpc>
              <a:spcBef>
                <a:spcPts val="0"/>
              </a:spcBef>
              <a:spcAft>
                <a:spcPts val="0"/>
              </a:spcAft>
              <a:buClr>
                <a:srgbClr val="3B3535"/>
              </a:buClr>
              <a:buSzPts val="1300"/>
              <a:buFont typeface="Sora"/>
              <a:buChar char="•"/>
            </a:pPr>
            <a:r>
              <a:rPr lang="en-US" sz="1300">
                <a:solidFill>
                  <a:srgbClr val="3B3535"/>
                </a:solidFill>
                <a:latin typeface="Sora"/>
                <a:ea typeface="Sora"/>
                <a:cs typeface="Sora"/>
                <a:sym typeface="Sora"/>
              </a:rPr>
              <a:t>Réponses JSON transformées via Laravel</a:t>
            </a:r>
            <a:endParaRPr sz="1300">
              <a:latin typeface="Arial"/>
              <a:ea typeface="Arial"/>
              <a:cs typeface="Arial"/>
              <a:sym typeface="Arial"/>
            </a:endParaRPr>
          </a:p>
          <a:p>
            <a:pPr indent="-311150" lvl="0" marL="457200" rtl="0" algn="l">
              <a:lnSpc>
                <a:spcPct val="161538"/>
              </a:lnSpc>
              <a:spcBef>
                <a:spcPts val="0"/>
              </a:spcBef>
              <a:spcAft>
                <a:spcPts val="0"/>
              </a:spcAft>
              <a:buClr>
                <a:srgbClr val="3B3535"/>
              </a:buClr>
              <a:buSzPts val="1300"/>
              <a:buFont typeface="Sora"/>
              <a:buChar char="•"/>
            </a:pPr>
            <a:r>
              <a:rPr lang="en-US" sz="1300">
                <a:solidFill>
                  <a:srgbClr val="3B3535"/>
                </a:solidFill>
                <a:latin typeface="Sora"/>
                <a:ea typeface="Sora"/>
                <a:cs typeface="Sora"/>
                <a:sym typeface="Sora"/>
              </a:rPr>
              <a:t>Injection dans des modèles Eloquent</a:t>
            </a:r>
            <a:endParaRPr sz="1300">
              <a:solidFill>
                <a:srgbClr val="3B3535"/>
              </a:solidFill>
              <a:latin typeface="Sora"/>
              <a:ea typeface="Sora"/>
              <a:cs typeface="Sora"/>
              <a:sym typeface="Sora"/>
            </a:endParaRPr>
          </a:p>
          <a:p>
            <a:pPr indent="-311150" lvl="0" marL="457200" rtl="0" algn="l">
              <a:lnSpc>
                <a:spcPct val="161538"/>
              </a:lnSpc>
              <a:spcBef>
                <a:spcPts val="0"/>
              </a:spcBef>
              <a:spcAft>
                <a:spcPts val="0"/>
              </a:spcAft>
              <a:buClr>
                <a:srgbClr val="3B3535"/>
              </a:buClr>
              <a:buSzPts val="1300"/>
              <a:buFont typeface="Sora"/>
              <a:buChar char="•"/>
            </a:pPr>
            <a:r>
              <a:rPr lang="en-US" sz="1300">
                <a:solidFill>
                  <a:srgbClr val="3B3535"/>
                </a:solidFill>
                <a:latin typeface="Sora"/>
                <a:ea typeface="Sora"/>
                <a:cs typeface="Sora"/>
                <a:sym typeface="Sora"/>
              </a:rPr>
              <a:t>Cache optionnel pour optimiser les performances</a:t>
            </a:r>
            <a:endParaRPr sz="1300">
              <a:latin typeface="Arial"/>
              <a:ea typeface="Arial"/>
              <a:cs typeface="Arial"/>
              <a:sym typeface="Arial"/>
            </a:endParaRPr>
          </a:p>
          <a:p>
            <a:pPr indent="0" lvl="0" marL="0" rtl="0" algn="l">
              <a:lnSpc>
                <a:spcPct val="161538"/>
              </a:lnSpc>
              <a:spcBef>
                <a:spcPts val="0"/>
              </a:spcBef>
              <a:spcAft>
                <a:spcPts val="0"/>
              </a:spcAft>
              <a:buNone/>
            </a:pPr>
            <a:r>
              <a:t/>
            </a:r>
            <a:endParaRPr sz="1300">
              <a:solidFill>
                <a:srgbClr val="3B3535"/>
              </a:solidFill>
              <a:latin typeface="Sora"/>
              <a:ea typeface="Sora"/>
              <a:cs typeface="Sora"/>
              <a:sym typeface="Sora"/>
            </a:endParaRPr>
          </a:p>
          <a:p>
            <a:pPr indent="0" lvl="0" marL="0" rtl="0" algn="l">
              <a:lnSpc>
                <a:spcPct val="122857"/>
              </a:lnSpc>
              <a:spcBef>
                <a:spcPts val="0"/>
              </a:spcBef>
              <a:spcAft>
                <a:spcPts val="0"/>
              </a:spcAft>
              <a:buClr>
                <a:srgbClr val="3B3535"/>
              </a:buClr>
              <a:buSzPts val="1750"/>
              <a:buFont typeface="Sora"/>
              <a:buNone/>
            </a:pPr>
            <a:r>
              <a:rPr lang="en-US" sz="1750">
                <a:solidFill>
                  <a:srgbClr val="3B3535"/>
                </a:solidFill>
                <a:latin typeface="Sora"/>
                <a:ea typeface="Sora"/>
                <a:cs typeface="Sora"/>
                <a:sym typeface="Sora"/>
              </a:rPr>
              <a:t>Rendu Front-end</a:t>
            </a:r>
            <a:endParaRPr sz="1750">
              <a:latin typeface="Arial"/>
              <a:ea typeface="Arial"/>
              <a:cs typeface="Arial"/>
              <a:sym typeface="Arial"/>
            </a:endParaRPr>
          </a:p>
          <a:p>
            <a:pPr indent="-342900" lvl="0" marL="342900" rtl="0" algn="l">
              <a:lnSpc>
                <a:spcPct val="161538"/>
              </a:lnSpc>
              <a:spcBef>
                <a:spcPts val="0"/>
              </a:spcBef>
              <a:spcAft>
                <a:spcPts val="0"/>
              </a:spcAft>
              <a:buClr>
                <a:srgbClr val="3B3535"/>
              </a:buClr>
              <a:buSzPts val="1300"/>
              <a:buFont typeface="Sora"/>
              <a:buChar char="•"/>
            </a:pPr>
            <a:r>
              <a:rPr lang="en-US" sz="1300">
                <a:solidFill>
                  <a:srgbClr val="3B3535"/>
                </a:solidFill>
                <a:latin typeface="Sora"/>
                <a:ea typeface="Sora"/>
                <a:cs typeface="Sora"/>
                <a:sym typeface="Sora"/>
              </a:rPr>
              <a:t>Données transmises aux vues Blade</a:t>
            </a:r>
            <a:endParaRPr sz="1300">
              <a:latin typeface="Arial"/>
              <a:ea typeface="Arial"/>
              <a:cs typeface="Arial"/>
              <a:sym typeface="Arial"/>
            </a:endParaRPr>
          </a:p>
          <a:p>
            <a:pPr indent="-311150" lvl="0" marL="457200" rtl="0" algn="l">
              <a:lnSpc>
                <a:spcPct val="161538"/>
              </a:lnSpc>
              <a:spcBef>
                <a:spcPts val="0"/>
              </a:spcBef>
              <a:spcAft>
                <a:spcPts val="0"/>
              </a:spcAft>
              <a:buClr>
                <a:srgbClr val="3B3535"/>
              </a:buClr>
              <a:buSzPts val="1300"/>
              <a:buFont typeface="Sora"/>
              <a:buChar char="•"/>
            </a:pPr>
            <a:r>
              <a:rPr lang="en-US" sz="1300">
                <a:solidFill>
                  <a:srgbClr val="3B3535"/>
                </a:solidFill>
                <a:latin typeface="Sora"/>
                <a:ea typeface="Sora"/>
                <a:cs typeface="Sora"/>
                <a:sym typeface="Sora"/>
              </a:rPr>
              <a:t>Affichage dynamique des films, visuels, synopsis…</a:t>
            </a:r>
            <a:endParaRPr sz="1300">
              <a:latin typeface="Arial"/>
              <a:ea typeface="Arial"/>
              <a:cs typeface="Arial"/>
              <a:sym typeface="Arial"/>
            </a:endParaRPr>
          </a:p>
          <a:p>
            <a:pPr indent="-311150" lvl="0" marL="457200" rtl="0" algn="l">
              <a:lnSpc>
                <a:spcPct val="161538"/>
              </a:lnSpc>
              <a:spcBef>
                <a:spcPts val="0"/>
              </a:spcBef>
              <a:spcAft>
                <a:spcPts val="0"/>
              </a:spcAft>
              <a:buClr>
                <a:srgbClr val="3B3535"/>
              </a:buClr>
              <a:buSzPts val="1300"/>
              <a:buFont typeface="Sora"/>
              <a:buChar char="•"/>
            </a:pPr>
            <a:r>
              <a:rPr lang="en-US" sz="1300">
                <a:solidFill>
                  <a:srgbClr val="3B3535"/>
                </a:solidFill>
                <a:latin typeface="Sora"/>
                <a:ea typeface="Sora"/>
                <a:cs typeface="Sora"/>
                <a:sym typeface="Sora"/>
              </a:rPr>
              <a:t>Responsive design adapté à tous les écrans</a:t>
            </a:r>
            <a:endParaRPr sz="1300">
              <a:latin typeface="Arial"/>
              <a:ea typeface="Arial"/>
              <a:cs typeface="Arial"/>
              <a:sym typeface="Arial"/>
            </a:endParaRPr>
          </a:p>
          <a:p>
            <a:pPr indent="0" lvl="0" marL="0" rtl="0" algn="l">
              <a:lnSpc>
                <a:spcPct val="161538"/>
              </a:lnSpc>
              <a:spcBef>
                <a:spcPts val="0"/>
              </a:spcBef>
              <a:spcAft>
                <a:spcPts val="0"/>
              </a:spcAft>
              <a:buNone/>
            </a:pPr>
            <a:r>
              <a:t/>
            </a:r>
            <a:endParaRPr sz="1300">
              <a:solidFill>
                <a:srgbClr val="3B3535"/>
              </a:solidFill>
              <a:latin typeface="Sora"/>
              <a:ea typeface="Sora"/>
              <a:cs typeface="Sora"/>
              <a:sym typeface="Sora"/>
            </a:endParaRPr>
          </a:p>
          <a:p>
            <a:pPr indent="0" lvl="0" marL="0" rtl="0" algn="l">
              <a:spcBef>
                <a:spcPts val="0"/>
              </a:spcBef>
              <a:spcAft>
                <a:spcPts val="0"/>
              </a:spcAft>
              <a:buNone/>
            </a:pPr>
            <a:r>
              <a:t/>
            </a:r>
            <a:endParaRPr sz="1300">
              <a:solidFill>
                <a:srgbClr val="3B3535"/>
              </a:solidFill>
              <a:latin typeface="Sora"/>
              <a:ea typeface="Sora"/>
              <a:cs typeface="Sora"/>
              <a:sym typeface="Sora"/>
            </a:endParaRPr>
          </a:p>
        </p:txBody>
      </p:sp>
      <p:sp>
        <p:nvSpPr>
          <p:cNvPr id="310" name="Google Shape;31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Inscription &amp; Connexion</a:t>
            </a:r>
            <a:endParaRPr sz="2200">
              <a:latin typeface="Arial"/>
              <a:ea typeface="Arial"/>
              <a:cs typeface="Arial"/>
              <a:sym typeface="Arial"/>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Authentification sécurisée avec validation email et récupération de mot de passe intégrée à Laravel.</a:t>
            </a:r>
            <a:endParaRPr sz="1700">
              <a:latin typeface="Arial"/>
              <a:ea typeface="Arial"/>
              <a:cs typeface="Arial"/>
              <a:sym typeface="Arial"/>
            </a:endParaRPr>
          </a:p>
          <a:p>
            <a:pPr indent="0" lvl="0" marL="0" rtl="0" algn="l">
              <a:spcBef>
                <a:spcPts val="0"/>
              </a:spcBef>
              <a:spcAft>
                <a:spcPts val="0"/>
              </a:spcAft>
              <a:buNone/>
            </a:pPr>
            <a:r>
              <a:t/>
            </a:r>
            <a:endParaRPr/>
          </a:p>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Rôles &amp; Permissions</a:t>
            </a:r>
            <a:endParaRPr sz="2200">
              <a:latin typeface="Arial"/>
              <a:ea typeface="Arial"/>
              <a:cs typeface="Arial"/>
              <a:sym typeface="Arial"/>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Gestion des autorisations selon le rôle de l’utilisateur (standard ou avec privilèges étendus).</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Accès Personnalisé</a:t>
            </a:r>
            <a:endParaRPr sz="2200">
              <a:latin typeface="Arial"/>
              <a:ea typeface="Arial"/>
              <a:cs typeface="Arial"/>
              <a:sym typeface="Arial"/>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Les fonctionnalités comme les commentaires sont protégées et liées au profil utilisateur.</a:t>
            </a:r>
            <a:endParaRPr sz="1700">
              <a:latin typeface="Arial"/>
              <a:ea typeface="Arial"/>
              <a:cs typeface="Arial"/>
              <a:sym typeface="Arial"/>
            </a:endParaRPr>
          </a:p>
          <a:p>
            <a:pPr indent="0" lvl="0" marL="0" rtl="0" algn="l">
              <a:lnSpc>
                <a:spcPct val="158823"/>
              </a:lnSpc>
              <a:spcBef>
                <a:spcPts val="0"/>
              </a:spcBef>
              <a:spcAft>
                <a:spcPts val="0"/>
              </a:spcAft>
              <a:buClr>
                <a:srgbClr val="3B3535"/>
              </a:buClr>
              <a:buSzPts val="1700"/>
              <a:buFont typeface="Sora"/>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Middleware &amp; Policies</a:t>
            </a:r>
            <a:endParaRPr sz="2200">
              <a:latin typeface="Arial"/>
              <a:ea typeface="Arial"/>
              <a:cs typeface="Arial"/>
              <a:sym typeface="Arial"/>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Protection des routes sensibles avec 'IsAdmin' et validation des actions via les policies Laravel.</a:t>
            </a:r>
            <a:endParaRPr sz="1700">
              <a:latin typeface="Arial"/>
              <a:ea typeface="Arial"/>
              <a:cs typeface="Arial"/>
              <a:sym typeface="Arial"/>
            </a:endParaRPr>
          </a:p>
          <a:p>
            <a:pPr indent="0" lvl="0" marL="0" rtl="0" algn="l">
              <a:spcBef>
                <a:spcPts val="0"/>
              </a:spcBef>
              <a:spcAft>
                <a:spcPts val="0"/>
              </a:spcAft>
              <a:buNone/>
            </a:pPr>
            <a:r>
              <a:t/>
            </a:r>
            <a:endParaRPr/>
          </a:p>
        </p:txBody>
      </p:sp>
      <p:sp>
        <p:nvSpPr>
          <p:cNvPr id="352" name="Google Shape;35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Ce middleware protège l’accès aux zones sensibles de l’application (comme la suppression de contenu), en ne les autorisant qu’aux utilisateurs administrateurs connectés.</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Cette policy permet de restreindre la suppression d’un commentaire à son auteur ou à un administrateur.</a:t>
            </a:r>
            <a:endParaRPr sz="1700">
              <a:latin typeface="Arial"/>
              <a:ea typeface="Arial"/>
              <a:cs typeface="Arial"/>
              <a:sym typeface="Arial"/>
            </a:endParaRPr>
          </a:p>
          <a:p>
            <a:pPr indent="0" lvl="0" marL="0" rtl="0" algn="l">
              <a:lnSpc>
                <a:spcPct val="158823"/>
              </a:lnSpc>
              <a:spcBef>
                <a:spcPts val="0"/>
              </a:spcBef>
              <a:spcAft>
                <a:spcPts val="0"/>
              </a:spcAft>
              <a:buClr>
                <a:srgbClr val="3B3535"/>
              </a:buClr>
              <a:buSzPts val="1700"/>
              <a:buFont typeface="Sora"/>
              <a:buNone/>
            </a:pPr>
            <a:r>
              <a:t/>
            </a:r>
            <a:endParaRPr sz="1700">
              <a:solidFill>
                <a:srgbClr val="3B3535"/>
              </a:solidFill>
              <a:latin typeface="Sora"/>
              <a:ea typeface="Sora"/>
              <a:cs typeface="Sora"/>
              <a:sym typeface="Sora"/>
            </a:endParaRPr>
          </a:p>
          <a:p>
            <a:pPr indent="0" lvl="0" marL="0" rtl="0" algn="l">
              <a:spcBef>
                <a:spcPts val="0"/>
              </a:spcBef>
              <a:spcAft>
                <a:spcPts val="0"/>
              </a:spcAft>
              <a:buNone/>
            </a:pPr>
            <a:r>
              <a:t/>
            </a:r>
            <a:endParaRPr/>
          </a:p>
        </p:txBody>
      </p:sp>
      <p:sp>
        <p:nvSpPr>
          <p:cNvPr id="379" name="Google Shape;37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SzPts val="2200"/>
              <a:buNone/>
            </a:pPr>
            <a:r>
              <a:rPr lang="en-US" sz="2200">
                <a:solidFill>
                  <a:srgbClr val="3B3535"/>
                </a:solidFill>
                <a:latin typeface="Sora"/>
                <a:ea typeface="Sora"/>
                <a:cs typeface="Sora"/>
                <a:sym typeface="Sora"/>
              </a:rPr>
              <a:t>Authentification</a:t>
            </a:r>
            <a:endParaRPr sz="2200">
              <a:solidFill>
                <a:srgbClr val="3B3535"/>
              </a:solidFill>
              <a:latin typeface="Sora"/>
              <a:ea typeface="Sora"/>
              <a:cs typeface="Sora"/>
              <a:sym typeface="Sora"/>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User se connecte. Elle accède à son espace personnel sécurisé.</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Recherche du Film</a:t>
            </a:r>
            <a:endParaRPr sz="2200">
              <a:latin typeface="Arial"/>
              <a:ea typeface="Arial"/>
              <a:cs typeface="Arial"/>
              <a:sym typeface="Arial"/>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Elle tape “Inception” dans la barre de recherche. Les données TMDB s’affichent immédiatement.</a:t>
            </a:r>
            <a:endParaRPr sz="1700">
              <a:latin typeface="Arial"/>
              <a:ea typeface="Arial"/>
              <a:cs typeface="Arial"/>
              <a:sym typeface="Arial"/>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SzPts val="2200"/>
              <a:buNone/>
            </a:pPr>
            <a:r>
              <a:rPr lang="en-US" sz="2200">
                <a:solidFill>
                  <a:srgbClr val="3B3535"/>
                </a:solidFill>
                <a:latin typeface="Sora"/>
                <a:ea typeface="Sora"/>
                <a:cs typeface="Sora"/>
                <a:sym typeface="Sora"/>
              </a:rPr>
              <a:t>Rédaction du Commentaire</a:t>
            </a:r>
            <a:endParaRPr sz="2200">
              <a:solidFill>
                <a:srgbClr val="3B3535"/>
              </a:solidFill>
              <a:latin typeface="Sora"/>
              <a:ea typeface="Sora"/>
              <a:cs typeface="Sora"/>
              <a:sym typeface="Sora"/>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User note le film et rédige un avis. L’application vérifie qu’elle est connectée avant d’enregistrer l’action.</a:t>
            </a:r>
            <a:endParaRPr sz="1700">
              <a:latin typeface="Arial"/>
              <a:ea typeface="Arial"/>
              <a:cs typeface="Arial"/>
              <a:sym typeface="Arial"/>
            </a:endParaRPr>
          </a:p>
          <a:p>
            <a:pPr indent="0" lvl="0" marL="0" rtl="0" algn="l">
              <a:lnSpc>
                <a:spcPct val="127272"/>
              </a:lnSpc>
              <a:spcBef>
                <a:spcPts val="0"/>
              </a:spcBef>
              <a:spcAft>
                <a:spcPts val="0"/>
              </a:spcAft>
              <a:buSzPts val="2200"/>
              <a:buNone/>
            </a:pPr>
            <a:r>
              <a:t/>
            </a:r>
            <a:endParaRPr sz="2200">
              <a:solidFill>
                <a:srgbClr val="3B3535"/>
              </a:solidFill>
              <a:latin typeface="Sora"/>
              <a:ea typeface="Sora"/>
              <a:cs typeface="Sora"/>
              <a:sym typeface="Sora"/>
            </a:endParaRPr>
          </a:p>
          <a:p>
            <a:pPr indent="0" lvl="0" marL="0" rtl="0" algn="l">
              <a:lnSpc>
                <a:spcPct val="127272"/>
              </a:lnSpc>
              <a:spcBef>
                <a:spcPts val="0"/>
              </a:spcBef>
              <a:spcAft>
                <a:spcPts val="0"/>
              </a:spcAft>
              <a:buSzPts val="2200"/>
              <a:buNone/>
            </a:pPr>
            <a:r>
              <a:rPr lang="en-US" sz="2200">
                <a:solidFill>
                  <a:srgbClr val="3B3535"/>
                </a:solidFill>
                <a:latin typeface="Sora"/>
                <a:ea typeface="Sora"/>
                <a:cs typeface="Sora"/>
                <a:sym typeface="Sora"/>
              </a:rPr>
              <a:t>Publication et Validation</a:t>
            </a:r>
            <a:endParaRPr sz="2200">
              <a:latin typeface="Arial"/>
              <a:ea typeface="Arial"/>
              <a:cs typeface="Arial"/>
              <a:sym typeface="Arial"/>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Son commentaire est enregistré dans la base locale et affiché instantanément sous la fiche du film.</a:t>
            </a:r>
            <a:endParaRPr sz="1700">
              <a:latin typeface="Arial"/>
              <a:ea typeface="Arial"/>
              <a:cs typeface="Arial"/>
              <a:sym typeface="Arial"/>
            </a:endParaRPr>
          </a:p>
          <a:p>
            <a:pPr indent="0" lvl="0" marL="0" rtl="0" algn="l">
              <a:lnSpc>
                <a:spcPct val="127272"/>
              </a:lnSpc>
              <a:spcBef>
                <a:spcPts val="0"/>
              </a:spcBef>
              <a:spcAft>
                <a:spcPts val="0"/>
              </a:spcAft>
              <a:buClr>
                <a:srgbClr val="3B3535"/>
              </a:buClr>
              <a:buSzPts val="2200"/>
              <a:buFont typeface="Sora"/>
              <a:buNone/>
            </a:pPr>
            <a:r>
              <a:t/>
            </a:r>
            <a:endParaRPr sz="2200">
              <a:solidFill>
                <a:srgbClr val="3B3535"/>
              </a:solidFill>
              <a:latin typeface="Sora"/>
              <a:ea typeface="Sora"/>
              <a:cs typeface="Sora"/>
              <a:sym typeface="Sora"/>
            </a:endParaRPr>
          </a:p>
          <a:p>
            <a:pPr indent="0" lvl="0" marL="0" rtl="0" algn="l">
              <a:lnSpc>
                <a:spcPct val="158823"/>
              </a:lnSpc>
              <a:spcBef>
                <a:spcPts val="0"/>
              </a:spcBef>
              <a:spcAft>
                <a:spcPts val="0"/>
              </a:spcAft>
              <a:buClr>
                <a:srgbClr val="3B3535"/>
              </a:buClr>
              <a:buSzPts val="1700"/>
              <a:buFont typeface="Sora"/>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Clr>
                <a:srgbClr val="3B3535"/>
              </a:buClr>
              <a:buSzPts val="2200"/>
              <a:buFont typeface="Sora"/>
              <a:buNone/>
            </a:pPr>
            <a:r>
              <a:t/>
            </a:r>
            <a:endParaRPr sz="2200">
              <a:solidFill>
                <a:srgbClr val="3B3535"/>
              </a:solidFill>
              <a:latin typeface="Sora"/>
              <a:ea typeface="Sora"/>
              <a:cs typeface="Sora"/>
              <a:sym typeface="Sora"/>
            </a:endParaRPr>
          </a:p>
          <a:p>
            <a:pPr indent="0" lvl="0" marL="0" rtl="0" algn="l">
              <a:spcBef>
                <a:spcPts val="0"/>
              </a:spcBef>
              <a:spcAft>
                <a:spcPts val="0"/>
              </a:spcAft>
              <a:buNone/>
            </a:pPr>
            <a:r>
              <a:t/>
            </a:r>
            <a:endParaRPr/>
          </a:p>
        </p:txBody>
      </p:sp>
      <p:sp>
        <p:nvSpPr>
          <p:cNvPr id="393" name="Google Shape;39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Sur la page d’un film, User complète le formulaire de commentaire en ajoutant "Incroyable le film !"</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La soumission s’effectue via une requête AJAX avec Axios</a:t>
            </a:r>
            <a:endParaRPr sz="1700">
              <a:latin typeface="Arial"/>
              <a:ea typeface="Arial"/>
              <a:cs typeface="Arial"/>
              <a:sym typeface="Arial"/>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Le contrôleur </a:t>
            </a:r>
            <a:r>
              <a:rPr lang="en-US" sz="1700">
                <a:solidFill>
                  <a:srgbClr val="3B3535"/>
                </a:solidFill>
                <a:highlight>
                  <a:srgbClr val="F2F2F2"/>
                </a:highlight>
                <a:latin typeface="Consolas"/>
                <a:ea typeface="Consolas"/>
                <a:cs typeface="Consolas"/>
                <a:sym typeface="Consolas"/>
              </a:rPr>
              <a:t>CommentController</a:t>
            </a:r>
            <a:r>
              <a:rPr lang="en-US" sz="1700">
                <a:solidFill>
                  <a:srgbClr val="3B3535"/>
                </a:solidFill>
                <a:latin typeface="Sora"/>
                <a:ea typeface="Sora"/>
                <a:cs typeface="Sora"/>
                <a:sym typeface="Sora"/>
              </a:rPr>
              <a:t> intercepte la requête, vérifie les autorisations via le middleware, et valide les données.</a:t>
            </a:r>
            <a:endParaRPr sz="1700">
              <a:latin typeface="Arial"/>
              <a:ea typeface="Arial"/>
              <a:cs typeface="Arial"/>
              <a:sym typeface="Arial"/>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L’avis est ensuite enregistré dans la base de données avec les références utilisateur et film, puis affiché instantanément.</a:t>
            </a:r>
            <a:endParaRPr sz="1700">
              <a:latin typeface="Arial"/>
              <a:ea typeface="Arial"/>
              <a:cs typeface="Arial"/>
              <a:sym typeface="Arial"/>
            </a:endParaRPr>
          </a:p>
          <a:p>
            <a:pPr indent="0" lvl="0" marL="0" rtl="0" algn="l">
              <a:spcBef>
                <a:spcPts val="0"/>
              </a:spcBef>
              <a:spcAft>
                <a:spcPts val="0"/>
              </a:spcAft>
              <a:buNone/>
            </a:pPr>
            <a:r>
              <a:t/>
            </a:r>
            <a:endParaRPr sz="1700">
              <a:solidFill>
                <a:srgbClr val="3B3535"/>
              </a:solidFill>
              <a:latin typeface="Sora"/>
              <a:ea typeface="Sora"/>
              <a:cs typeface="Sora"/>
              <a:sym typeface="Sora"/>
            </a:endParaRPr>
          </a:p>
        </p:txBody>
      </p:sp>
      <p:sp>
        <p:nvSpPr>
          <p:cNvPr id="408" name="Google Shape;40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Backend</a:t>
            </a:r>
            <a:endParaRPr/>
          </a:p>
          <a:p>
            <a:pPr indent="-342900" lvl="0" marL="3429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ORM Eloquent pour la base MySQL</a:t>
            </a:r>
            <a:endParaRPr sz="1700">
              <a:latin typeface="Arial"/>
              <a:ea typeface="Arial"/>
              <a:cs typeface="Arial"/>
              <a:sym typeface="Arial"/>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Sécurisation via middleware et policies</a:t>
            </a:r>
            <a:endParaRPr sz="1700">
              <a:latin typeface="Arial"/>
              <a:ea typeface="Arial"/>
              <a:cs typeface="Arial"/>
              <a:sym typeface="Arial"/>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Architecture RESTful simple et efficace</a:t>
            </a:r>
            <a:endParaRPr sz="17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Frontend</a:t>
            </a:r>
            <a:endParaRPr/>
          </a:p>
          <a:p>
            <a:pPr indent="-342900" lvl="0" marL="3429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Blade pour les vues</a:t>
            </a:r>
            <a:endParaRPr sz="1700">
              <a:latin typeface="Arial"/>
              <a:ea typeface="Arial"/>
              <a:cs typeface="Arial"/>
              <a:sym typeface="Arial"/>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Tailwind CSS pour le style</a:t>
            </a:r>
            <a:endParaRPr sz="1700">
              <a:solidFill>
                <a:srgbClr val="3B3535"/>
              </a:solidFill>
              <a:latin typeface="Sora"/>
              <a:ea typeface="Sora"/>
              <a:cs typeface="Sora"/>
              <a:sym typeface="Sora"/>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Alpine.js + Axios pour les interactions fluide</a:t>
            </a:r>
            <a:endParaRPr sz="1700">
              <a:latin typeface="Arial"/>
              <a:ea typeface="Arial"/>
              <a:cs typeface="Arial"/>
              <a:sym typeface="Arial"/>
            </a:endParaRPr>
          </a:p>
          <a:p>
            <a:pPr indent="0" lvl="0" marL="0" rtl="0" algn="l">
              <a:lnSpc>
                <a:spcPct val="158823"/>
              </a:lnSpc>
              <a:spcBef>
                <a:spcPts val="0"/>
              </a:spcBef>
              <a:spcAft>
                <a:spcPts val="0"/>
              </a:spcAft>
              <a:buNone/>
            </a:pPr>
            <a:r>
              <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None/>
            </a:pPr>
            <a:r>
              <a:rPr lang="en-US" sz="1700">
                <a:solidFill>
                  <a:srgbClr val="3B3535"/>
                </a:solidFill>
                <a:latin typeface="Sora"/>
                <a:ea typeface="Sora"/>
                <a:cs typeface="Sora"/>
                <a:sym typeface="Sora"/>
              </a:rPr>
              <a:t>Workflow</a:t>
            </a:r>
            <a:endParaRPr sz="1700">
              <a:solidFill>
                <a:srgbClr val="3B3535"/>
              </a:solidFill>
              <a:latin typeface="Sora"/>
              <a:ea typeface="Sora"/>
              <a:cs typeface="Sora"/>
              <a:sym typeface="Sora"/>
            </a:endParaRPr>
          </a:p>
          <a:p>
            <a:pPr indent="-342900" lvl="0" marL="3429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Vite pour la compilation rapide</a:t>
            </a:r>
            <a:endParaRPr sz="1700">
              <a:latin typeface="Arial"/>
              <a:ea typeface="Arial"/>
              <a:cs typeface="Arial"/>
              <a:sym typeface="Arial"/>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GitHub pour le versionnement</a:t>
            </a:r>
            <a:endParaRPr sz="1700">
              <a:latin typeface="Arial"/>
              <a:ea typeface="Arial"/>
              <a:cs typeface="Arial"/>
              <a:sym typeface="Arial"/>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Code organisé et facilement maintenable</a:t>
            </a:r>
            <a:endParaRPr sz="1700">
              <a:latin typeface="Arial"/>
              <a:ea typeface="Arial"/>
              <a:cs typeface="Arial"/>
              <a:sym typeface="Arial"/>
            </a:endParaRPr>
          </a:p>
          <a:p>
            <a:pPr indent="0" lvl="0" marL="0" rtl="0" algn="l">
              <a:lnSpc>
                <a:spcPct val="158823"/>
              </a:lnSpc>
              <a:spcBef>
                <a:spcPts val="0"/>
              </a:spcBef>
              <a:spcAft>
                <a:spcPts val="0"/>
              </a:spcAft>
              <a:buNone/>
            </a:pPr>
            <a:r>
              <a:t/>
            </a:r>
            <a:endParaRPr sz="1700">
              <a:solidFill>
                <a:srgbClr val="3B3535"/>
              </a:solidFill>
              <a:latin typeface="Sora"/>
              <a:ea typeface="Sora"/>
              <a:cs typeface="Sora"/>
              <a:sym typeface="Sora"/>
            </a:endParaRPr>
          </a:p>
          <a:p>
            <a:pPr indent="0" lvl="0" marL="0" rtl="0" algn="l">
              <a:spcBef>
                <a:spcPts val="0"/>
              </a:spcBef>
              <a:spcAft>
                <a:spcPts val="0"/>
              </a:spcAft>
              <a:buNone/>
            </a:pPr>
            <a:r>
              <a:t/>
            </a:r>
            <a:endParaRPr/>
          </a:p>
        </p:txBody>
      </p:sp>
      <p:sp>
        <p:nvSpPr>
          <p:cNvPr id="469" name="Google Shape;46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Laravel</a:t>
            </a:r>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Exploration des nouveautés comme les helpers de validation (</a:t>
            </a:r>
            <a:r>
              <a:rPr lang="en-US" sz="1700">
                <a:solidFill>
                  <a:srgbClr val="3B3535"/>
                </a:solidFill>
                <a:highlight>
                  <a:srgbClr val="F2F2F2"/>
                </a:highlight>
                <a:latin typeface="Consolas"/>
                <a:ea typeface="Consolas"/>
                <a:cs typeface="Consolas"/>
                <a:sym typeface="Consolas"/>
              </a:rPr>
              <a:t>$request-&gt;validated()</a:t>
            </a:r>
            <a:r>
              <a:rPr lang="en-US" sz="1700">
                <a:solidFill>
                  <a:srgbClr val="3B3535"/>
                </a:solidFill>
                <a:latin typeface="Sora"/>
                <a:ea typeface="Sora"/>
                <a:cs typeface="Sora"/>
                <a:sym typeface="Sora"/>
              </a:rPr>
              <a:t>)</a:t>
            </a:r>
            <a:endParaRPr sz="17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Alpine</a:t>
            </a:r>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Utilisation des directives avancées comme </a:t>
            </a:r>
            <a:r>
              <a:rPr lang="en-US" sz="1700">
                <a:solidFill>
                  <a:srgbClr val="3B3535"/>
                </a:solidFill>
                <a:highlight>
                  <a:srgbClr val="F2F2F2"/>
                </a:highlight>
                <a:latin typeface="Consolas"/>
                <a:ea typeface="Consolas"/>
                <a:cs typeface="Consolas"/>
                <a:sym typeface="Consolas"/>
              </a:rPr>
              <a:t>x-intersect</a:t>
            </a:r>
            <a:r>
              <a:rPr lang="en-US" sz="1700">
                <a:solidFill>
                  <a:srgbClr val="3B3535"/>
                </a:solidFill>
                <a:latin typeface="Sora"/>
                <a:ea typeface="Sora"/>
                <a:cs typeface="Sora"/>
                <a:sym typeface="Sora"/>
              </a:rPr>
              <a:t> </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Tailwind CSS</a:t>
            </a:r>
            <a:endParaRPr sz="2200">
              <a:latin typeface="Arial"/>
              <a:ea typeface="Arial"/>
              <a:cs typeface="Arial"/>
              <a:sym typeface="Arial"/>
            </a:endParaRPr>
          </a:p>
          <a:p>
            <a:pPr indent="-342900" lvl="0" marL="3429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Activation du mode JIT pour un CSS réduit, rapide à compiler.</a:t>
            </a:r>
            <a:endParaRPr sz="1700">
              <a:latin typeface="Arial"/>
              <a:ea typeface="Arial"/>
              <a:cs typeface="Arial"/>
              <a:sym typeface="Arial"/>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JavaScript</a:t>
            </a:r>
            <a:endParaRPr sz="2200">
              <a:latin typeface="Arial"/>
              <a:ea typeface="Arial"/>
              <a:cs typeface="Arial"/>
              <a:sym typeface="Arial"/>
            </a:endParaRPr>
          </a:p>
          <a:p>
            <a:pPr indent="-342900" lvl="0" marL="3429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Adoption de fonctionnalités ES2022 pour alléger le code JS.</a:t>
            </a:r>
            <a:endParaRPr sz="1700">
              <a:latin typeface="Arial"/>
              <a:ea typeface="Arial"/>
              <a:cs typeface="Arial"/>
              <a:sym typeface="Arial"/>
            </a:endParaRPr>
          </a:p>
          <a:p>
            <a:pPr indent="0" lvl="0" marL="0" rtl="0" algn="l">
              <a:lnSpc>
                <a:spcPct val="158823"/>
              </a:lnSpc>
              <a:spcBef>
                <a:spcPts val="0"/>
              </a:spcBef>
              <a:spcAft>
                <a:spcPts val="0"/>
              </a:spcAft>
              <a:buClr>
                <a:srgbClr val="3B3535"/>
              </a:buClr>
              <a:buSzPts val="1700"/>
              <a:buFont typeface="Sora"/>
              <a:buNone/>
            </a:pPr>
            <a:r>
              <a:t/>
            </a:r>
            <a:endParaRPr sz="1700">
              <a:solidFill>
                <a:srgbClr val="3B3535"/>
              </a:solidFill>
              <a:latin typeface="Sora"/>
              <a:ea typeface="Sora"/>
              <a:cs typeface="Sora"/>
              <a:sym typeface="Sora"/>
            </a:endParaRPr>
          </a:p>
          <a:p>
            <a:pPr indent="0" lvl="0" marL="0" rtl="0" algn="l">
              <a:spcBef>
                <a:spcPts val="0"/>
              </a:spcBef>
              <a:spcAft>
                <a:spcPts val="0"/>
              </a:spcAft>
              <a:buNone/>
            </a:pPr>
            <a:r>
              <a:t/>
            </a:r>
            <a:endParaRPr/>
          </a:p>
        </p:txBody>
      </p:sp>
      <p:sp>
        <p:nvSpPr>
          <p:cNvPr id="482" name="Google Shape;48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Ce projet complémentaire démontre ma capacité à m’adapter à différentes architectures et technologies.Il illustre ma curiosité, mon autonomie et mon envie d’aller plus loin que les attendus de la formation.</a:t>
            </a:r>
            <a:endParaRPr sz="1700">
              <a:latin typeface="Arial"/>
              <a:ea typeface="Arial"/>
              <a:cs typeface="Arial"/>
              <a:sym typeface="Arial"/>
            </a:endParaRPr>
          </a:p>
          <a:p>
            <a:pPr indent="0" lvl="0" marL="0" rtl="0" algn="l">
              <a:spcBef>
                <a:spcPts val="0"/>
              </a:spcBef>
              <a:spcAft>
                <a:spcPts val="0"/>
              </a:spcAft>
              <a:buNone/>
            </a:pPr>
            <a:r>
              <a:t/>
            </a:r>
            <a:endParaRPr/>
          </a:p>
        </p:txBody>
      </p:sp>
      <p:sp>
        <p:nvSpPr>
          <p:cNvPr id="502" name="Google Shape;50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8823"/>
              </a:lnSpc>
              <a:spcBef>
                <a:spcPts val="0"/>
              </a:spcBef>
              <a:spcAft>
                <a:spcPts val="0"/>
              </a:spcAft>
              <a:buNone/>
            </a:pPr>
            <a:r>
              <a:rPr lang="en-US" sz="1700">
                <a:solidFill>
                  <a:srgbClr val="3B3535"/>
                </a:solidFill>
                <a:latin typeface="Sora"/>
                <a:ea typeface="Sora"/>
                <a:cs typeface="Sora"/>
                <a:sym typeface="Sora"/>
              </a:rPr>
              <a:t>Objectifs atteints</a:t>
            </a:r>
            <a:endParaRPr sz="1700">
              <a:solidFill>
                <a:srgbClr val="3B3535"/>
              </a:solidFill>
              <a:latin typeface="Sora"/>
              <a:ea typeface="Sora"/>
              <a:cs typeface="Sora"/>
              <a:sym typeface="Sora"/>
            </a:endParaRPr>
          </a:p>
          <a:p>
            <a:pPr indent="-342900" lvl="0" marL="3429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Interface responsive et intuitive</a:t>
            </a:r>
            <a:endParaRPr sz="1700">
              <a:latin typeface="Arial"/>
              <a:ea typeface="Arial"/>
              <a:cs typeface="Arial"/>
              <a:sym typeface="Arial"/>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Intégration réussie de l’API TMDB</a:t>
            </a:r>
            <a:endParaRPr sz="1700">
              <a:solidFill>
                <a:srgbClr val="3B3535"/>
              </a:solidFill>
              <a:latin typeface="Sora"/>
              <a:ea typeface="Sora"/>
              <a:cs typeface="Sora"/>
              <a:sym typeface="Sora"/>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Système d’avis utilisateur avec affichage immédiat</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Clr>
                <a:srgbClr val="1F1E1E"/>
              </a:buClr>
              <a:buSzPts val="2200"/>
              <a:buFont typeface="Sora"/>
              <a:buNone/>
            </a:pPr>
            <a:r>
              <a:rPr lang="en-US" sz="2200">
                <a:solidFill>
                  <a:srgbClr val="1F1E1E"/>
                </a:solidFill>
                <a:latin typeface="Sora"/>
                <a:ea typeface="Sora"/>
                <a:cs typeface="Sora"/>
                <a:sym typeface="Sora"/>
              </a:rPr>
              <a:t>Fonctionnalités Livrées</a:t>
            </a:r>
            <a:endParaRPr sz="2200">
              <a:latin typeface="Arial"/>
              <a:ea typeface="Arial"/>
              <a:cs typeface="Arial"/>
              <a:sym typeface="Arial"/>
            </a:endParaRPr>
          </a:p>
          <a:p>
            <a:pPr indent="-342900" lvl="0" marL="3429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Recherche et affichage des films</a:t>
            </a:r>
            <a:endParaRPr sz="1700">
              <a:latin typeface="Arial"/>
              <a:ea typeface="Arial"/>
              <a:cs typeface="Arial"/>
              <a:sym typeface="Arial"/>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Authentification sécurisée par middleware</a:t>
            </a:r>
            <a:endParaRPr sz="1700">
              <a:latin typeface="Arial"/>
              <a:ea typeface="Arial"/>
              <a:cs typeface="Arial"/>
              <a:sym typeface="Arial"/>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Modération des commentaires par interface admin</a:t>
            </a:r>
            <a:endParaRPr sz="1700">
              <a:latin typeface="Arial"/>
              <a:ea typeface="Arial"/>
              <a:cs typeface="Arial"/>
              <a:sym typeface="Arial"/>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Enregistrement d’avis en AJAX sans rechargement</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Clr>
                <a:srgbClr val="1F1E1E"/>
              </a:buClr>
              <a:buSzPts val="2200"/>
              <a:buFont typeface="Sora"/>
              <a:buNone/>
            </a:pPr>
            <a:r>
              <a:rPr lang="en-US" sz="2200">
                <a:solidFill>
                  <a:srgbClr val="1F1E1E"/>
                </a:solidFill>
                <a:latin typeface="Sora"/>
                <a:ea typeface="Sora"/>
                <a:cs typeface="Sora"/>
                <a:sym typeface="Sora"/>
              </a:rPr>
              <a:t>Points d'Amélioration</a:t>
            </a:r>
            <a:endParaRPr sz="2200">
              <a:latin typeface="Arial"/>
              <a:ea typeface="Arial"/>
              <a:cs typeface="Arial"/>
              <a:sym typeface="Arial"/>
            </a:endParaRPr>
          </a:p>
          <a:p>
            <a:pPr indent="-342900" lvl="0" marL="3429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Recommandation personnalisée</a:t>
            </a:r>
            <a:endParaRPr sz="1700">
              <a:latin typeface="Arial"/>
              <a:ea typeface="Arial"/>
              <a:cs typeface="Arial"/>
              <a:sym typeface="Arial"/>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Version mobile native</a:t>
            </a:r>
            <a:endParaRPr sz="1700">
              <a:latin typeface="Arial"/>
              <a:ea typeface="Arial"/>
              <a:cs typeface="Arial"/>
              <a:sym typeface="Arial"/>
            </a:endParaRPr>
          </a:p>
          <a:p>
            <a:pPr indent="-336550" lvl="0" marL="457200" rtl="0" algn="l">
              <a:lnSpc>
                <a:spcPct val="158823"/>
              </a:lnSpc>
              <a:spcBef>
                <a:spcPts val="0"/>
              </a:spcBef>
              <a:spcAft>
                <a:spcPts val="0"/>
              </a:spcAft>
              <a:buClr>
                <a:srgbClr val="3B3535"/>
              </a:buClr>
              <a:buSzPts val="1700"/>
              <a:buFont typeface="Sora"/>
              <a:buChar char="•"/>
            </a:pPr>
            <a:r>
              <a:rPr lang="en-US" sz="1700">
                <a:solidFill>
                  <a:srgbClr val="3B3535"/>
                </a:solidFill>
                <a:latin typeface="Sora"/>
                <a:ea typeface="Sora"/>
                <a:cs typeface="Sora"/>
                <a:sym typeface="Sora"/>
              </a:rPr>
              <a:t>Paiement pour billetterie</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None/>
            </a:pPr>
            <a:r>
              <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None/>
            </a:pPr>
            <a:r>
              <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Le projet a été livré dans les délais impartis, démontrant ma capacité à gérer un cycle complet de développement web, avec rigueur, autonomie et clarté technique.</a:t>
            </a:r>
            <a:endParaRPr sz="1700">
              <a:latin typeface="Arial"/>
              <a:ea typeface="Arial"/>
              <a:cs typeface="Arial"/>
              <a:sym typeface="Arial"/>
            </a:endParaRPr>
          </a:p>
          <a:p>
            <a:pPr indent="0" lvl="0" marL="0" rtl="0" algn="l">
              <a:lnSpc>
                <a:spcPct val="158823"/>
              </a:lnSpc>
              <a:spcBef>
                <a:spcPts val="0"/>
              </a:spcBef>
              <a:spcAft>
                <a:spcPts val="0"/>
              </a:spcAft>
              <a:buNone/>
            </a:pPr>
            <a:r>
              <a:t/>
            </a:r>
            <a:endParaRPr sz="1700">
              <a:solidFill>
                <a:srgbClr val="3B3535"/>
              </a:solidFill>
              <a:latin typeface="Sora"/>
              <a:ea typeface="Sora"/>
              <a:cs typeface="Sora"/>
              <a:sym typeface="Sora"/>
            </a:endParaRPr>
          </a:p>
          <a:p>
            <a:pPr indent="0" lvl="0" marL="0" rtl="0" algn="l">
              <a:spcBef>
                <a:spcPts val="0"/>
              </a:spcBef>
              <a:spcAft>
                <a:spcPts val="0"/>
              </a:spcAft>
              <a:buNone/>
            </a:pPr>
            <a:r>
              <a:t/>
            </a:r>
            <a:endParaRPr/>
          </a:p>
        </p:txBody>
      </p:sp>
      <p:sp>
        <p:nvSpPr>
          <p:cNvPr id="518" name="Google Shape;51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Compétences</a:t>
            </a:r>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Maîtrise approfondie de Laravel, Blade, Alpine.js et Tailwind CSS.Organisation de projet avec Git, GitHub et gestion des priorités en autonomie.</a:t>
            </a:r>
            <a:endParaRPr sz="1700">
              <a:latin typeface="Arial"/>
              <a:ea typeface="Arial"/>
              <a:cs typeface="Arial"/>
              <a:sym typeface="Arial"/>
            </a:endParaRPr>
          </a:p>
          <a:p>
            <a:pPr indent="0" lvl="0" marL="0" rtl="0" algn="l">
              <a:spcBef>
                <a:spcPts val="0"/>
              </a:spcBef>
              <a:spcAft>
                <a:spcPts val="0"/>
              </a:spcAft>
              <a:buNone/>
            </a:pPr>
            <a:r>
              <a:t/>
            </a:r>
            <a:endParaRPr/>
          </a:p>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Projets Futurs</a:t>
            </a:r>
            <a:endParaRPr sz="2200">
              <a:latin typeface="Arial"/>
              <a:ea typeface="Arial"/>
              <a:cs typeface="Arial"/>
              <a:sym typeface="Arial"/>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Découverte des outils de déploiement (Vercel, AWS), intégration continue et tests unitaires avec PHPUnit et Jest.</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SzPts val="1700"/>
              <a:buNone/>
            </a:pPr>
            <a:r>
              <a:t/>
            </a:r>
            <a:endParaRPr sz="1700">
              <a:solidFill>
                <a:srgbClr val="3B3535"/>
              </a:solidFill>
              <a:latin typeface="Sora"/>
              <a:ea typeface="Sora"/>
              <a:cs typeface="Sora"/>
              <a:sym typeface="Sora"/>
            </a:endParaRPr>
          </a:p>
          <a:p>
            <a:pPr indent="0" lvl="0" marL="0" rtl="0" algn="l">
              <a:lnSpc>
                <a:spcPct val="127272"/>
              </a:lnSpc>
              <a:spcBef>
                <a:spcPts val="0"/>
              </a:spcBef>
              <a:spcAft>
                <a:spcPts val="0"/>
              </a:spcAft>
              <a:buSzPts val="2200"/>
              <a:buNone/>
            </a:pPr>
            <a:r>
              <a:rPr lang="en-US" sz="2200">
                <a:solidFill>
                  <a:srgbClr val="3B3535"/>
                </a:solidFill>
                <a:latin typeface="Sora"/>
                <a:ea typeface="Sora"/>
                <a:cs typeface="Sora"/>
                <a:sym typeface="Sora"/>
              </a:rPr>
              <a:t>Axes d'Amélioration</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Optimisation des performances avec pagination, gestion du cache et requêtes API plus efficaces.Enrichissement de l’expérience utilisateur avec animations fluides et transitions.</a:t>
            </a:r>
            <a:endParaRPr sz="1700">
              <a:latin typeface="Arial"/>
              <a:ea typeface="Arial"/>
              <a:cs typeface="Arial"/>
              <a:sym typeface="Arial"/>
            </a:endParaRPr>
          </a:p>
          <a:p>
            <a:pPr indent="0" lvl="0" marL="0" rtl="0" algn="l">
              <a:spcBef>
                <a:spcPts val="0"/>
              </a:spcBef>
              <a:spcAft>
                <a:spcPts val="0"/>
              </a:spcAft>
              <a:buNone/>
            </a:pPr>
            <a:r>
              <a:t/>
            </a:r>
            <a:endParaRPr/>
          </a:p>
          <a:p>
            <a:pPr indent="0" lvl="0" marL="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Objectif Professionnel</a:t>
            </a:r>
            <a:endParaRPr sz="2200">
              <a:latin typeface="Arial"/>
              <a:ea typeface="Arial"/>
              <a:cs typeface="Arial"/>
              <a:sym typeface="Arial"/>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Intégrer une équipe fullstack dans une entreprise innovante.Poursuivre l’exploration des architectures web modernes et des applications orientées utilisateurs.</a:t>
            </a:r>
            <a:endParaRPr sz="1700">
              <a:latin typeface="Arial"/>
              <a:ea typeface="Arial"/>
              <a:cs typeface="Arial"/>
              <a:sym typeface="Arial"/>
            </a:endParaRPr>
          </a:p>
          <a:p>
            <a:pPr indent="0" lvl="0" marL="0" rtl="0" algn="l">
              <a:spcBef>
                <a:spcPts val="0"/>
              </a:spcBef>
              <a:spcAft>
                <a:spcPts val="0"/>
              </a:spcAft>
              <a:buNone/>
            </a:pPr>
            <a:r>
              <a:t/>
            </a:r>
            <a:endParaRPr/>
          </a:p>
        </p:txBody>
      </p:sp>
      <p:sp>
        <p:nvSpPr>
          <p:cNvPr id="543" name="Google Shape;54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Données récupérées via l’API TMDB ou depuis MySQL selon le contexte.</a:t>
            </a:r>
            <a:endParaRPr sz="17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58823"/>
              </a:lnSpc>
              <a:spcBef>
                <a:spcPts val="0"/>
              </a:spcBef>
              <a:spcAft>
                <a:spcPts val="0"/>
              </a:spcAft>
              <a:buSzPts val="1700"/>
              <a:buNone/>
            </a:pPr>
            <a:r>
              <a:rPr lang="en-US" sz="1700">
                <a:solidFill>
                  <a:srgbClr val="3B3535"/>
                </a:solidFill>
                <a:latin typeface="Sora"/>
                <a:ea typeface="Sora"/>
                <a:cs typeface="Sora"/>
                <a:sym typeface="Sora"/>
              </a:rPr>
              <a:t>Styles utilitaires pour un design responsive et cohérent, adapté à l’univers cinéma.</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Clr>
                <a:srgbClr val="3B3535"/>
              </a:buClr>
              <a:buSzPts val="1700"/>
              <a:buFont typeface="Sora"/>
              <a:buNone/>
            </a:pPr>
            <a:r>
              <a:t/>
            </a:r>
            <a:endParaRPr sz="1700">
              <a:solidFill>
                <a:srgbClr val="3B3535"/>
              </a:solidFill>
              <a:latin typeface="Sora"/>
              <a:ea typeface="Sora"/>
              <a:cs typeface="Sora"/>
              <a:sym typeface="Sora"/>
            </a:endParaRPr>
          </a:p>
          <a:p>
            <a:pPr indent="0" lvl="0" marL="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Balises structurées (</a:t>
            </a:r>
            <a:r>
              <a:rPr lang="en-US" sz="1700">
                <a:solidFill>
                  <a:srgbClr val="3B3535"/>
                </a:solidFill>
                <a:highlight>
                  <a:srgbClr val="F2F2F2"/>
                </a:highlight>
                <a:latin typeface="Consolas"/>
                <a:ea typeface="Consolas"/>
                <a:cs typeface="Consolas"/>
                <a:sym typeface="Consolas"/>
              </a:rPr>
              <a:t>header</a:t>
            </a:r>
            <a:r>
              <a:rPr lang="en-US" sz="1700">
                <a:solidFill>
                  <a:srgbClr val="3B3535"/>
                </a:solidFill>
                <a:latin typeface="Sora"/>
                <a:ea typeface="Sora"/>
                <a:cs typeface="Sora"/>
                <a:sym typeface="Sora"/>
              </a:rPr>
              <a:t>, </a:t>
            </a:r>
            <a:r>
              <a:rPr lang="en-US" sz="1700">
                <a:solidFill>
                  <a:srgbClr val="3B3535"/>
                </a:solidFill>
                <a:highlight>
                  <a:srgbClr val="F2F2F2"/>
                </a:highlight>
                <a:latin typeface="Consolas"/>
                <a:ea typeface="Consolas"/>
                <a:cs typeface="Consolas"/>
                <a:sym typeface="Consolas"/>
              </a:rPr>
              <a:t>main</a:t>
            </a:r>
            <a:r>
              <a:rPr lang="en-US" sz="1700">
                <a:solidFill>
                  <a:srgbClr val="3B3535"/>
                </a:solidFill>
                <a:latin typeface="Sora"/>
                <a:ea typeface="Sora"/>
                <a:cs typeface="Sora"/>
                <a:sym typeface="Sora"/>
              </a:rPr>
              <a:t>, </a:t>
            </a:r>
            <a:r>
              <a:rPr lang="en-US" sz="1700">
                <a:solidFill>
                  <a:srgbClr val="3B3535"/>
                </a:solidFill>
                <a:highlight>
                  <a:srgbClr val="F2F2F2"/>
                </a:highlight>
                <a:latin typeface="Consolas"/>
                <a:ea typeface="Consolas"/>
                <a:cs typeface="Consolas"/>
                <a:sym typeface="Consolas"/>
              </a:rPr>
              <a:t>article</a:t>
            </a:r>
            <a:r>
              <a:rPr lang="en-US" sz="1700">
                <a:solidFill>
                  <a:srgbClr val="3B3535"/>
                </a:solidFill>
                <a:latin typeface="Sora"/>
                <a:ea typeface="Sora"/>
                <a:cs typeface="Sora"/>
                <a:sym typeface="Sora"/>
              </a:rPr>
              <a:t>, etc.) pour une meilleure accessibilité et SEO.</a:t>
            </a:r>
            <a:endParaRPr sz="1700">
              <a:latin typeface="Arial"/>
              <a:ea typeface="Arial"/>
              <a:cs typeface="Arial"/>
              <a:sym typeface="Arial"/>
            </a:endParaRPr>
          </a:p>
          <a:p>
            <a:pPr indent="0" lvl="0" marL="0" rtl="0" algn="l">
              <a:spcBef>
                <a:spcPts val="0"/>
              </a:spcBef>
              <a:spcAft>
                <a:spcPts val="0"/>
              </a:spcAft>
              <a:buNone/>
            </a:pPr>
            <a:r>
              <a:t/>
            </a:r>
            <a:endParaRPr/>
          </a:p>
        </p:txBody>
      </p:sp>
      <p:sp>
        <p:nvSpPr>
          <p:cNvPr id="257" name="Google Shape;25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50" name="Shape 50"/>
        <p:cNvGrpSpPr/>
        <p:nvPr/>
      </p:nvGrpSpPr>
      <p:grpSpPr>
        <a:xfrm>
          <a:off x="0" y="0"/>
          <a:ext cx="0" cy="0"/>
          <a:chOff x="0" y="0"/>
          <a:chExt cx="0" cy="0"/>
        </a:xfrm>
      </p:grpSpPr>
      <p:pic>
        <p:nvPicPr>
          <p:cNvPr descr="preencoded.png" id="51" name="Google Shape;5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1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bg>
      <p:bgPr>
        <a:solidFill>
          <a:srgbClr val="000000"/>
        </a:solidFill>
      </p:bgPr>
    </p:bg>
    <p:spTree>
      <p:nvGrpSpPr>
        <p:cNvPr id="54" name="Shape 54"/>
        <p:cNvGrpSpPr/>
        <p:nvPr/>
      </p:nvGrpSpPr>
      <p:grpSpPr>
        <a:xfrm>
          <a:off x="0" y="0"/>
          <a:ext cx="0" cy="0"/>
          <a:chOff x="0" y="0"/>
          <a:chExt cx="0" cy="0"/>
        </a:xfrm>
      </p:grpSpPr>
      <p:pic>
        <p:nvPicPr>
          <p:cNvPr descr="preencoded.png" id="55" name="Google Shape;55;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6" name="Google Shape;56;p1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bg>
      <p:bgPr>
        <a:solidFill>
          <a:srgbClr val="000000"/>
        </a:solidFill>
      </p:bgPr>
    </p:bg>
    <p:spTree>
      <p:nvGrpSpPr>
        <p:cNvPr id="58" name="Shape 58"/>
        <p:cNvGrpSpPr/>
        <p:nvPr/>
      </p:nvGrpSpPr>
      <p:grpSpPr>
        <a:xfrm>
          <a:off x="0" y="0"/>
          <a:ext cx="0" cy="0"/>
          <a:chOff x="0" y="0"/>
          <a:chExt cx="0" cy="0"/>
        </a:xfrm>
      </p:grpSpPr>
      <p:pic>
        <p:nvPicPr>
          <p:cNvPr descr="preencoded.png" id="59" name="Google Shape;59;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0" name="Google Shape;60;p1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bg>
      <p:bgPr>
        <a:solidFill>
          <a:srgbClr val="000000"/>
        </a:solidFill>
      </p:bgPr>
    </p:bg>
    <p:spTree>
      <p:nvGrpSpPr>
        <p:cNvPr id="62" name="Shape 62"/>
        <p:cNvGrpSpPr/>
        <p:nvPr/>
      </p:nvGrpSpPr>
      <p:grpSpPr>
        <a:xfrm>
          <a:off x="0" y="0"/>
          <a:ext cx="0" cy="0"/>
          <a:chOff x="0" y="0"/>
          <a:chExt cx="0" cy="0"/>
        </a:xfrm>
      </p:grpSpPr>
      <p:pic>
        <p:nvPicPr>
          <p:cNvPr descr="preencoded.png" id="63" name="Google Shape;63;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4" name="Google Shape;64;p1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bg>
      <p:bgPr>
        <a:solidFill>
          <a:srgbClr val="000000"/>
        </a:solidFill>
      </p:bgPr>
    </p:bg>
    <p:spTree>
      <p:nvGrpSpPr>
        <p:cNvPr id="66" name="Shape 66"/>
        <p:cNvGrpSpPr/>
        <p:nvPr/>
      </p:nvGrpSpPr>
      <p:grpSpPr>
        <a:xfrm>
          <a:off x="0" y="0"/>
          <a:ext cx="0" cy="0"/>
          <a:chOff x="0" y="0"/>
          <a:chExt cx="0" cy="0"/>
        </a:xfrm>
      </p:grpSpPr>
      <p:pic>
        <p:nvPicPr>
          <p:cNvPr descr="preencoded.png" id="67" name="Google Shape;67;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8" name="Google Shape;68;p1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bg>
      <p:bgPr>
        <a:solidFill>
          <a:srgbClr val="000000"/>
        </a:solidFill>
      </p:bgPr>
    </p:bg>
    <p:spTree>
      <p:nvGrpSpPr>
        <p:cNvPr id="70" name="Shape 70"/>
        <p:cNvGrpSpPr/>
        <p:nvPr/>
      </p:nvGrpSpPr>
      <p:grpSpPr>
        <a:xfrm>
          <a:off x="0" y="0"/>
          <a:ext cx="0" cy="0"/>
          <a:chOff x="0" y="0"/>
          <a:chExt cx="0" cy="0"/>
        </a:xfrm>
      </p:grpSpPr>
      <p:pic>
        <p:nvPicPr>
          <p:cNvPr descr="preencoded.png" id="71" name="Google Shape;71;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2" name="Google Shape;72;p1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3" name="Google Shape;73;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bg>
      <p:bgPr>
        <a:solidFill>
          <a:srgbClr val="000000"/>
        </a:solidFill>
      </p:bgPr>
    </p:bg>
    <p:spTree>
      <p:nvGrpSpPr>
        <p:cNvPr id="74" name="Shape 74"/>
        <p:cNvGrpSpPr/>
        <p:nvPr/>
      </p:nvGrpSpPr>
      <p:grpSpPr>
        <a:xfrm>
          <a:off x="0" y="0"/>
          <a:ext cx="0" cy="0"/>
          <a:chOff x="0" y="0"/>
          <a:chExt cx="0" cy="0"/>
        </a:xfrm>
      </p:grpSpPr>
      <p:pic>
        <p:nvPicPr>
          <p:cNvPr descr="preencoded.png" id="75" name="Google Shape;75;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6" name="Google Shape;76;p1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7" name="Google Shape;77;p1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bg>
      <p:bgPr>
        <a:solidFill>
          <a:srgbClr val="000000"/>
        </a:solidFill>
      </p:bgPr>
    </p:bg>
    <p:spTree>
      <p:nvGrpSpPr>
        <p:cNvPr id="78" name="Shape 78"/>
        <p:cNvGrpSpPr/>
        <p:nvPr/>
      </p:nvGrpSpPr>
      <p:grpSpPr>
        <a:xfrm>
          <a:off x="0" y="0"/>
          <a:ext cx="0" cy="0"/>
          <a:chOff x="0" y="0"/>
          <a:chExt cx="0" cy="0"/>
        </a:xfrm>
      </p:grpSpPr>
      <p:pic>
        <p:nvPicPr>
          <p:cNvPr descr="preencoded.png" id="79" name="Google Shape;79;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0" name="Google Shape;80;p1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1" name="Google Shape;81;p1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bg>
      <p:bgPr>
        <a:solidFill>
          <a:srgbClr val="000000"/>
        </a:solidFill>
      </p:bgPr>
    </p:bg>
    <p:spTree>
      <p:nvGrpSpPr>
        <p:cNvPr id="82" name="Shape 82"/>
        <p:cNvGrpSpPr/>
        <p:nvPr/>
      </p:nvGrpSpPr>
      <p:grpSpPr>
        <a:xfrm>
          <a:off x="0" y="0"/>
          <a:ext cx="0" cy="0"/>
          <a:chOff x="0" y="0"/>
          <a:chExt cx="0" cy="0"/>
        </a:xfrm>
      </p:grpSpPr>
      <p:pic>
        <p:nvPicPr>
          <p:cNvPr descr="preencoded.png" id="83" name="Google Shape;83;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4" name="Google Shape;84;p2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5" name="Google Shape;85;p2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bg>
      <p:bgPr>
        <a:solidFill>
          <a:srgbClr val="000000"/>
        </a:solidFill>
      </p:bgPr>
    </p:bg>
    <p:spTree>
      <p:nvGrpSpPr>
        <p:cNvPr id="86" name="Shape 86"/>
        <p:cNvGrpSpPr/>
        <p:nvPr/>
      </p:nvGrpSpPr>
      <p:grpSpPr>
        <a:xfrm>
          <a:off x="0" y="0"/>
          <a:ext cx="0" cy="0"/>
          <a:chOff x="0" y="0"/>
          <a:chExt cx="0" cy="0"/>
        </a:xfrm>
      </p:grpSpPr>
      <p:pic>
        <p:nvPicPr>
          <p:cNvPr descr="preencoded.png" id="87" name="Google Shape;87;p2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8" name="Google Shape;88;p2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9" name="Google Shape;89;p2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1 master">
  <p:cSld name="Slide 21 master">
    <p:bg>
      <p:bgPr>
        <a:solidFill>
          <a:srgbClr val="000000"/>
        </a:solidFill>
      </p:bgPr>
    </p:bg>
    <p:spTree>
      <p:nvGrpSpPr>
        <p:cNvPr id="90" name="Shape 90"/>
        <p:cNvGrpSpPr/>
        <p:nvPr/>
      </p:nvGrpSpPr>
      <p:grpSpPr>
        <a:xfrm>
          <a:off x="0" y="0"/>
          <a:ext cx="0" cy="0"/>
          <a:chOff x="0" y="0"/>
          <a:chExt cx="0" cy="0"/>
        </a:xfrm>
      </p:grpSpPr>
      <p:pic>
        <p:nvPicPr>
          <p:cNvPr descr="preencoded.png" id="91" name="Google Shape;91;p2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92" name="Google Shape;92;p2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3" name="Google Shape;93;p2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2 master">
  <p:cSld name="Slide 22 master">
    <p:bg>
      <p:bgPr>
        <a:solidFill>
          <a:srgbClr val="000000"/>
        </a:solidFill>
      </p:bgPr>
    </p:bg>
    <p:spTree>
      <p:nvGrpSpPr>
        <p:cNvPr id="94" name="Shape 94"/>
        <p:cNvGrpSpPr/>
        <p:nvPr/>
      </p:nvGrpSpPr>
      <p:grpSpPr>
        <a:xfrm>
          <a:off x="0" y="0"/>
          <a:ext cx="0" cy="0"/>
          <a:chOff x="0" y="0"/>
          <a:chExt cx="0" cy="0"/>
        </a:xfrm>
      </p:grpSpPr>
      <p:pic>
        <p:nvPicPr>
          <p:cNvPr descr="preencoded.png" id="95" name="Google Shape;95;p2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96" name="Google Shape;96;p2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7" name="Google Shape;97;p2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3 master">
  <p:cSld name="Slide 23 master">
    <p:bg>
      <p:bgPr>
        <a:solidFill>
          <a:srgbClr val="000000"/>
        </a:solidFill>
      </p:bgPr>
    </p:bg>
    <p:spTree>
      <p:nvGrpSpPr>
        <p:cNvPr id="98" name="Shape 98"/>
        <p:cNvGrpSpPr/>
        <p:nvPr/>
      </p:nvGrpSpPr>
      <p:grpSpPr>
        <a:xfrm>
          <a:off x="0" y="0"/>
          <a:ext cx="0" cy="0"/>
          <a:chOff x="0" y="0"/>
          <a:chExt cx="0" cy="0"/>
        </a:xfrm>
      </p:grpSpPr>
      <p:pic>
        <p:nvPicPr>
          <p:cNvPr descr="preencoded.png" id="99" name="Google Shape;99;p2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00" name="Google Shape;100;p2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1" name="Google Shape;101;p2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4 master">
  <p:cSld name="Slide 24 master">
    <p:bg>
      <p:bgPr>
        <a:solidFill>
          <a:srgbClr val="000000"/>
        </a:solidFill>
      </p:bgPr>
    </p:bg>
    <p:spTree>
      <p:nvGrpSpPr>
        <p:cNvPr id="102" name="Shape 102"/>
        <p:cNvGrpSpPr/>
        <p:nvPr/>
      </p:nvGrpSpPr>
      <p:grpSpPr>
        <a:xfrm>
          <a:off x="0" y="0"/>
          <a:ext cx="0" cy="0"/>
          <a:chOff x="0" y="0"/>
          <a:chExt cx="0" cy="0"/>
        </a:xfrm>
      </p:grpSpPr>
      <p:pic>
        <p:nvPicPr>
          <p:cNvPr descr="preencoded.png" id="103" name="Google Shape;103;p2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04" name="Google Shape;104;p2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5" name="Google Shape;105;p2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5 master">
  <p:cSld name="Slide 25 master">
    <p:bg>
      <p:bgPr>
        <a:solidFill>
          <a:srgbClr val="000000"/>
        </a:solidFill>
      </p:bgPr>
    </p:bg>
    <p:spTree>
      <p:nvGrpSpPr>
        <p:cNvPr id="106" name="Shape 106"/>
        <p:cNvGrpSpPr/>
        <p:nvPr/>
      </p:nvGrpSpPr>
      <p:grpSpPr>
        <a:xfrm>
          <a:off x="0" y="0"/>
          <a:ext cx="0" cy="0"/>
          <a:chOff x="0" y="0"/>
          <a:chExt cx="0" cy="0"/>
        </a:xfrm>
      </p:grpSpPr>
      <p:pic>
        <p:nvPicPr>
          <p:cNvPr descr="preencoded.png" id="107" name="Google Shape;107;p2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08" name="Google Shape;108;p2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9" name="Google Shape;109;p2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6 master">
  <p:cSld name="Slide 26 master">
    <p:bg>
      <p:bgPr>
        <a:solidFill>
          <a:srgbClr val="000000"/>
        </a:solidFill>
      </p:bgPr>
    </p:bg>
    <p:spTree>
      <p:nvGrpSpPr>
        <p:cNvPr id="110" name="Shape 110"/>
        <p:cNvGrpSpPr/>
        <p:nvPr/>
      </p:nvGrpSpPr>
      <p:grpSpPr>
        <a:xfrm>
          <a:off x="0" y="0"/>
          <a:ext cx="0" cy="0"/>
          <a:chOff x="0" y="0"/>
          <a:chExt cx="0" cy="0"/>
        </a:xfrm>
      </p:grpSpPr>
      <p:pic>
        <p:nvPicPr>
          <p:cNvPr descr="preencoded.png" id="111" name="Google Shape;111;p2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12" name="Google Shape;112;p2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3" name="Google Shape;113;p2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7 master">
  <p:cSld name="Slide 27 master">
    <p:bg>
      <p:bgPr>
        <a:solidFill>
          <a:srgbClr val="000000"/>
        </a:solidFill>
      </p:bgPr>
    </p:bg>
    <p:spTree>
      <p:nvGrpSpPr>
        <p:cNvPr id="114" name="Shape 114"/>
        <p:cNvGrpSpPr/>
        <p:nvPr/>
      </p:nvGrpSpPr>
      <p:grpSpPr>
        <a:xfrm>
          <a:off x="0" y="0"/>
          <a:ext cx="0" cy="0"/>
          <a:chOff x="0" y="0"/>
          <a:chExt cx="0" cy="0"/>
        </a:xfrm>
      </p:grpSpPr>
      <p:pic>
        <p:nvPicPr>
          <p:cNvPr descr="preencoded.png" id="115" name="Google Shape;115;p2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16" name="Google Shape;116;p2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7" name="Google Shape;117;p2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8 master">
  <p:cSld name="Slide 28 master">
    <p:bg>
      <p:bgPr>
        <a:solidFill>
          <a:srgbClr val="000000"/>
        </a:solidFill>
      </p:bgPr>
    </p:bg>
    <p:spTree>
      <p:nvGrpSpPr>
        <p:cNvPr id="118" name="Shape 118"/>
        <p:cNvGrpSpPr/>
        <p:nvPr/>
      </p:nvGrpSpPr>
      <p:grpSpPr>
        <a:xfrm>
          <a:off x="0" y="0"/>
          <a:ext cx="0" cy="0"/>
          <a:chOff x="0" y="0"/>
          <a:chExt cx="0" cy="0"/>
        </a:xfrm>
      </p:grpSpPr>
      <p:pic>
        <p:nvPicPr>
          <p:cNvPr descr="preencoded.png" id="119" name="Google Shape;119;p2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0" name="Google Shape;120;p2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1" name="Google Shape;121;p2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22" name="Shape 12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82.png"/><Relationship Id="rId5" Type="http://schemas.openxmlformats.org/officeDocument/2006/relationships/image" Target="../media/image74.png"/><Relationship Id="rId6" Type="http://schemas.openxmlformats.org/officeDocument/2006/relationships/image" Target="../media/image80.png"/><Relationship Id="rId7" Type="http://schemas.openxmlformats.org/officeDocument/2006/relationships/image" Target="../media/image8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8.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3.png"/><Relationship Id="rId4" Type="http://schemas.openxmlformats.org/officeDocument/2006/relationships/image" Target="../media/image86.png"/><Relationship Id="rId5" Type="http://schemas.openxmlformats.org/officeDocument/2006/relationships/image" Target="../media/image8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9.png"/><Relationship Id="rId4" Type="http://schemas.openxmlformats.org/officeDocument/2006/relationships/image" Target="../media/image85.png"/><Relationship Id="rId5" Type="http://schemas.openxmlformats.org/officeDocument/2006/relationships/image" Target="../media/image84.png"/><Relationship Id="rId6" Type="http://schemas.openxmlformats.org/officeDocument/2006/relationships/image" Target="../media/image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8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8.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90.png"/><Relationship Id="rId4" Type="http://schemas.openxmlformats.org/officeDocument/2006/relationships/image" Target="../media/image91.png"/><Relationship Id="rId9" Type="http://schemas.openxmlformats.org/officeDocument/2006/relationships/image" Target="../media/image96.png"/><Relationship Id="rId5" Type="http://schemas.openxmlformats.org/officeDocument/2006/relationships/image" Target="../media/image92.png"/><Relationship Id="rId6" Type="http://schemas.openxmlformats.org/officeDocument/2006/relationships/image" Target="../media/image95.png"/><Relationship Id="rId7" Type="http://schemas.openxmlformats.org/officeDocument/2006/relationships/image" Target="../media/image100.png"/><Relationship Id="rId8" Type="http://schemas.openxmlformats.org/officeDocument/2006/relationships/image" Target="../media/image97.png"/><Relationship Id="rId10" Type="http://schemas.openxmlformats.org/officeDocument/2006/relationships/image" Target="../media/image10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105.png"/><Relationship Id="rId4" Type="http://schemas.openxmlformats.org/officeDocument/2006/relationships/image" Target="../media/image102.png"/><Relationship Id="rId5" Type="http://schemas.openxmlformats.org/officeDocument/2006/relationships/image" Target="../media/image107.png"/><Relationship Id="rId6" Type="http://schemas.openxmlformats.org/officeDocument/2006/relationships/image" Target="../media/image10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110.png"/><Relationship Id="rId4" Type="http://schemas.openxmlformats.org/officeDocument/2006/relationships/image" Target="../media/image104.png"/><Relationship Id="rId5" Type="http://schemas.openxmlformats.org/officeDocument/2006/relationships/image" Target="../media/image106.png"/><Relationship Id="rId6"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8.png"/><Relationship Id="rId4" Type="http://schemas.openxmlformats.org/officeDocument/2006/relationships/image" Target="../media/image50.png"/><Relationship Id="rId5" Type="http://schemas.openxmlformats.org/officeDocument/2006/relationships/image" Target="../media/image60.png"/><Relationship Id="rId6"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9.png"/><Relationship Id="rId8"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69.png"/><Relationship Id="rId7"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preencoded.png" id="128" name="Google Shape;128;p3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29" name="Google Shape;129;p31"/>
          <p:cNvSpPr/>
          <p:nvPr/>
        </p:nvSpPr>
        <p:spPr>
          <a:xfrm>
            <a:off x="758309" y="3422571"/>
            <a:ext cx="7056358"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CineTech – Présentation</a:t>
            </a:r>
            <a:endParaRPr b="0" i="0" sz="4450" u="none" cap="none" strike="noStrike"/>
          </a:p>
        </p:txBody>
      </p:sp>
      <p:sp>
        <p:nvSpPr>
          <p:cNvPr id="130" name="Google Shape;130;p31"/>
          <p:cNvSpPr/>
          <p:nvPr/>
        </p:nvSpPr>
        <p:spPr>
          <a:xfrm>
            <a:off x="758309" y="4460200"/>
            <a:ext cx="7627382"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Arthur Descourvieres – DWWM - 2025</a:t>
            </a:r>
            <a:endParaRPr b="0" i="0" sz="17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descr="preencoded.png" id="273" name="Google Shape;273;p40"/>
          <p:cNvPicPr preferRelativeResize="0"/>
          <p:nvPr/>
        </p:nvPicPr>
        <p:blipFill rotWithShape="1">
          <a:blip r:embed="rId3">
            <a:alphaModFix/>
          </a:blip>
          <a:srcRect b="0" l="0" r="0" t="0"/>
          <a:stretch/>
        </p:blipFill>
        <p:spPr>
          <a:xfrm>
            <a:off x="0" y="0"/>
            <a:ext cx="7315200" cy="8229600"/>
          </a:xfrm>
          <a:prstGeom prst="rect">
            <a:avLst/>
          </a:prstGeom>
          <a:noFill/>
          <a:ln>
            <a:noFill/>
          </a:ln>
        </p:spPr>
      </p:pic>
      <p:pic>
        <p:nvPicPr>
          <p:cNvPr descr="preencoded.png" id="274" name="Google Shape;274;p40"/>
          <p:cNvPicPr preferRelativeResize="0"/>
          <p:nvPr/>
        </p:nvPicPr>
        <p:blipFill rotWithShape="1">
          <a:blip r:embed="rId4">
            <a:alphaModFix/>
          </a:blip>
          <a:srcRect b="0" l="0" r="0" t="0"/>
          <a:stretch/>
        </p:blipFill>
        <p:spPr>
          <a:xfrm>
            <a:off x="270748" y="1190268"/>
            <a:ext cx="6773585" cy="5849064"/>
          </a:xfrm>
          <a:prstGeom prst="rect">
            <a:avLst/>
          </a:prstGeom>
          <a:noFill/>
          <a:ln>
            <a:noFill/>
          </a:ln>
        </p:spPr>
      </p:pic>
      <p:sp>
        <p:nvSpPr>
          <p:cNvPr id="275" name="Google Shape;275;p40"/>
          <p:cNvSpPr/>
          <p:nvPr/>
        </p:nvSpPr>
        <p:spPr>
          <a:xfrm>
            <a:off x="8073503" y="925350"/>
            <a:ext cx="3618900" cy="14253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Interactions dynamiques</a:t>
            </a:r>
            <a:endParaRPr b="0" i="0" sz="4450" u="none" cap="none" strike="noStrike"/>
          </a:p>
        </p:txBody>
      </p:sp>
      <p:sp>
        <p:nvSpPr>
          <p:cNvPr id="276" name="Google Shape;276;p40"/>
          <p:cNvSpPr/>
          <p:nvPr/>
        </p:nvSpPr>
        <p:spPr>
          <a:xfrm flipH="1">
            <a:off x="8300887" y="2936873"/>
            <a:ext cx="32700" cy="3633300"/>
          </a:xfrm>
          <a:prstGeom prst="roundRect">
            <a:avLst>
              <a:gd fmla="val 298550" name="adj"/>
            </a:avLst>
          </a:prstGeom>
          <a:solidFill>
            <a:srgbClr val="E4C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p:nvPr/>
        </p:nvSpPr>
        <p:spPr>
          <a:xfrm>
            <a:off x="8530471" y="3165348"/>
            <a:ext cx="650100" cy="30600"/>
          </a:xfrm>
          <a:prstGeom prst="roundRect">
            <a:avLst>
              <a:gd fmla="val 298550" name="adj"/>
            </a:avLst>
          </a:prstGeom>
          <a:solidFill>
            <a:srgbClr val="E4C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p:nvPr/>
        </p:nvSpPr>
        <p:spPr>
          <a:xfrm>
            <a:off x="8073509" y="2936867"/>
            <a:ext cx="487500" cy="487500"/>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9" name="Google Shape;279;p40"/>
          <p:cNvPicPr preferRelativeResize="0"/>
          <p:nvPr/>
        </p:nvPicPr>
        <p:blipFill rotWithShape="1">
          <a:blip r:embed="rId5">
            <a:alphaModFix/>
          </a:blip>
          <a:srcRect b="0" l="0" r="0" t="0"/>
          <a:stretch/>
        </p:blipFill>
        <p:spPr>
          <a:xfrm>
            <a:off x="8146197" y="2966811"/>
            <a:ext cx="342067" cy="427553"/>
          </a:xfrm>
          <a:prstGeom prst="rect">
            <a:avLst/>
          </a:prstGeom>
          <a:noFill/>
          <a:ln>
            <a:noFill/>
          </a:ln>
        </p:spPr>
      </p:pic>
      <p:sp>
        <p:nvSpPr>
          <p:cNvPr id="280" name="Google Shape;280;p40"/>
          <p:cNvSpPr/>
          <p:nvPr/>
        </p:nvSpPr>
        <p:spPr>
          <a:xfrm>
            <a:off x="9400461" y="3011281"/>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Alpine.js</a:t>
            </a:r>
            <a:endParaRPr b="0" i="0" sz="2200" u="none" cap="none" strike="noStrike"/>
          </a:p>
        </p:txBody>
      </p:sp>
      <p:sp>
        <p:nvSpPr>
          <p:cNvPr id="281" name="Google Shape;281;p40"/>
          <p:cNvSpPr/>
          <p:nvPr/>
        </p:nvSpPr>
        <p:spPr>
          <a:xfrm>
            <a:off x="8530471" y="4852582"/>
            <a:ext cx="650100" cy="30600"/>
          </a:xfrm>
          <a:prstGeom prst="roundRect">
            <a:avLst>
              <a:gd fmla="val 298550" name="adj"/>
            </a:avLst>
          </a:prstGeom>
          <a:solidFill>
            <a:srgbClr val="E4C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p:nvPr/>
        </p:nvSpPr>
        <p:spPr>
          <a:xfrm>
            <a:off x="8073509" y="4624101"/>
            <a:ext cx="487500" cy="487500"/>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3" name="Google Shape;283;p40"/>
          <p:cNvPicPr preferRelativeResize="0"/>
          <p:nvPr/>
        </p:nvPicPr>
        <p:blipFill rotWithShape="1">
          <a:blip r:embed="rId6">
            <a:alphaModFix/>
          </a:blip>
          <a:srcRect b="0" l="0" r="0" t="0"/>
          <a:stretch/>
        </p:blipFill>
        <p:spPr>
          <a:xfrm>
            <a:off x="8146197" y="4654045"/>
            <a:ext cx="342067" cy="427553"/>
          </a:xfrm>
          <a:prstGeom prst="rect">
            <a:avLst/>
          </a:prstGeom>
          <a:noFill/>
          <a:ln>
            <a:noFill/>
          </a:ln>
        </p:spPr>
      </p:pic>
      <p:sp>
        <p:nvSpPr>
          <p:cNvPr id="284" name="Google Shape;284;p40"/>
          <p:cNvSpPr/>
          <p:nvPr/>
        </p:nvSpPr>
        <p:spPr>
          <a:xfrm>
            <a:off x="9400461" y="4698515"/>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Axios</a:t>
            </a:r>
            <a:endParaRPr b="0" i="0" sz="2200" u="none" cap="none" strike="noStrike"/>
          </a:p>
        </p:txBody>
      </p:sp>
      <p:sp>
        <p:nvSpPr>
          <p:cNvPr id="285" name="Google Shape;285;p40"/>
          <p:cNvSpPr/>
          <p:nvPr/>
        </p:nvSpPr>
        <p:spPr>
          <a:xfrm>
            <a:off x="9400461" y="5184647"/>
            <a:ext cx="44715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t/>
            </a:r>
            <a:endParaRPr b="0" i="0" sz="1700" u="none" cap="none" strike="noStrike"/>
          </a:p>
        </p:txBody>
      </p:sp>
      <p:sp>
        <p:nvSpPr>
          <p:cNvPr id="286" name="Google Shape;286;p40"/>
          <p:cNvSpPr/>
          <p:nvPr/>
        </p:nvSpPr>
        <p:spPr>
          <a:xfrm>
            <a:off x="8530471" y="6539817"/>
            <a:ext cx="650100" cy="30600"/>
          </a:xfrm>
          <a:prstGeom prst="roundRect">
            <a:avLst>
              <a:gd fmla="val 298550" name="adj"/>
            </a:avLst>
          </a:prstGeom>
          <a:solidFill>
            <a:srgbClr val="E4C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0"/>
          <p:cNvSpPr/>
          <p:nvPr/>
        </p:nvSpPr>
        <p:spPr>
          <a:xfrm>
            <a:off x="8073509" y="6311336"/>
            <a:ext cx="487500" cy="487500"/>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8" name="Google Shape;288;p40"/>
          <p:cNvPicPr preferRelativeResize="0"/>
          <p:nvPr/>
        </p:nvPicPr>
        <p:blipFill rotWithShape="1">
          <a:blip r:embed="rId7">
            <a:alphaModFix/>
          </a:blip>
          <a:srcRect b="0" l="0" r="0" t="0"/>
          <a:stretch/>
        </p:blipFill>
        <p:spPr>
          <a:xfrm>
            <a:off x="8146197" y="6341280"/>
            <a:ext cx="342067" cy="427553"/>
          </a:xfrm>
          <a:prstGeom prst="rect">
            <a:avLst/>
          </a:prstGeom>
          <a:noFill/>
          <a:ln>
            <a:noFill/>
          </a:ln>
        </p:spPr>
      </p:pic>
      <p:sp>
        <p:nvSpPr>
          <p:cNvPr id="289" name="Google Shape;289;p40"/>
          <p:cNvSpPr/>
          <p:nvPr/>
        </p:nvSpPr>
        <p:spPr>
          <a:xfrm>
            <a:off x="9400461" y="6385750"/>
            <a:ext cx="31992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Expérience utilisateur</a:t>
            </a:r>
            <a:endParaRPr b="0" i="0" sz="2200" u="none" cap="none" strike="noStrike"/>
          </a:p>
        </p:txBody>
      </p:sp>
      <p:sp>
        <p:nvSpPr>
          <p:cNvPr id="290" name="Google Shape;290;p40"/>
          <p:cNvSpPr/>
          <p:nvPr/>
        </p:nvSpPr>
        <p:spPr>
          <a:xfrm>
            <a:off x="9400461" y="6871882"/>
            <a:ext cx="44715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t/>
            </a:r>
            <a:endParaRPr b="0" i="0" sz="1700" u="none" cap="none" strike="noStrike"/>
          </a:p>
        </p:txBody>
      </p:sp>
      <p:sp>
        <p:nvSpPr>
          <p:cNvPr id="291" name="Google Shape;291;p40"/>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p:nvPr/>
        </p:nvSpPr>
        <p:spPr>
          <a:xfrm>
            <a:off x="758309" y="1072162"/>
            <a:ext cx="61122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Architecture Serveur</a:t>
            </a:r>
            <a:endParaRPr b="0" i="0" sz="4450" u="none" cap="none" strike="noStrike"/>
          </a:p>
        </p:txBody>
      </p:sp>
      <p:pic>
        <p:nvPicPr>
          <p:cNvPr descr="preencoded.png" id="298" name="Google Shape;298;p41"/>
          <p:cNvPicPr preferRelativeResize="0"/>
          <p:nvPr/>
        </p:nvPicPr>
        <p:blipFill rotWithShape="1">
          <a:blip r:embed="rId4">
            <a:alphaModFix/>
          </a:blip>
          <a:srcRect b="0" l="0" r="0" t="0"/>
          <a:stretch/>
        </p:blipFill>
        <p:spPr>
          <a:xfrm>
            <a:off x="758309" y="3395127"/>
            <a:ext cx="3278387" cy="866537"/>
          </a:xfrm>
          <a:prstGeom prst="rect">
            <a:avLst/>
          </a:prstGeom>
          <a:noFill/>
          <a:ln>
            <a:noFill/>
          </a:ln>
        </p:spPr>
      </p:pic>
      <p:sp>
        <p:nvSpPr>
          <p:cNvPr id="299" name="Google Shape;299;p41"/>
          <p:cNvSpPr/>
          <p:nvPr/>
        </p:nvSpPr>
        <p:spPr>
          <a:xfrm>
            <a:off x="974884" y="4662589"/>
            <a:ext cx="28452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Client</a:t>
            </a:r>
            <a:endParaRPr b="0" i="0" sz="2200" u="none" cap="none" strike="noStrike"/>
          </a:p>
        </p:txBody>
      </p:sp>
      <p:pic>
        <p:nvPicPr>
          <p:cNvPr descr="preencoded.png" id="300" name="Google Shape;300;p41"/>
          <p:cNvPicPr preferRelativeResize="0"/>
          <p:nvPr/>
        </p:nvPicPr>
        <p:blipFill rotWithShape="1">
          <a:blip r:embed="rId5">
            <a:alphaModFix/>
          </a:blip>
          <a:srcRect b="0" l="0" r="0" t="0"/>
          <a:stretch/>
        </p:blipFill>
        <p:spPr>
          <a:xfrm>
            <a:off x="4036695" y="3395127"/>
            <a:ext cx="3278505" cy="866537"/>
          </a:xfrm>
          <a:prstGeom prst="rect">
            <a:avLst/>
          </a:prstGeom>
          <a:noFill/>
          <a:ln>
            <a:noFill/>
          </a:ln>
        </p:spPr>
      </p:pic>
      <p:sp>
        <p:nvSpPr>
          <p:cNvPr id="301" name="Google Shape;301;p41"/>
          <p:cNvSpPr/>
          <p:nvPr/>
        </p:nvSpPr>
        <p:spPr>
          <a:xfrm>
            <a:off x="4253270" y="4662589"/>
            <a:ext cx="28455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Routes Laravel</a:t>
            </a:r>
            <a:endParaRPr b="0" i="0" sz="2200" u="none" cap="none" strike="noStrike"/>
          </a:p>
        </p:txBody>
      </p:sp>
      <p:pic>
        <p:nvPicPr>
          <p:cNvPr descr="preencoded.png" id="302" name="Google Shape;302;p41"/>
          <p:cNvPicPr preferRelativeResize="0"/>
          <p:nvPr/>
        </p:nvPicPr>
        <p:blipFill rotWithShape="1">
          <a:blip r:embed="rId6">
            <a:alphaModFix/>
          </a:blip>
          <a:srcRect b="0" l="0" r="0" t="0"/>
          <a:stretch/>
        </p:blipFill>
        <p:spPr>
          <a:xfrm>
            <a:off x="7315200" y="3395127"/>
            <a:ext cx="3278387" cy="866537"/>
          </a:xfrm>
          <a:prstGeom prst="rect">
            <a:avLst/>
          </a:prstGeom>
          <a:noFill/>
          <a:ln>
            <a:noFill/>
          </a:ln>
        </p:spPr>
      </p:pic>
      <p:sp>
        <p:nvSpPr>
          <p:cNvPr id="303" name="Google Shape;303;p41"/>
          <p:cNvSpPr/>
          <p:nvPr/>
        </p:nvSpPr>
        <p:spPr>
          <a:xfrm>
            <a:off x="7531775" y="4662589"/>
            <a:ext cx="28452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Contrôleurs REST</a:t>
            </a:r>
            <a:endParaRPr b="0" i="0" sz="2200" u="none" cap="none" strike="noStrike"/>
          </a:p>
        </p:txBody>
      </p:sp>
      <p:pic>
        <p:nvPicPr>
          <p:cNvPr descr="preencoded.png" id="304" name="Google Shape;304;p41"/>
          <p:cNvPicPr preferRelativeResize="0"/>
          <p:nvPr/>
        </p:nvPicPr>
        <p:blipFill rotWithShape="1">
          <a:blip r:embed="rId7">
            <a:alphaModFix/>
          </a:blip>
          <a:srcRect b="0" l="0" r="0" t="0"/>
          <a:stretch/>
        </p:blipFill>
        <p:spPr>
          <a:xfrm>
            <a:off x="10593586" y="3395127"/>
            <a:ext cx="3278505" cy="866537"/>
          </a:xfrm>
          <a:prstGeom prst="rect">
            <a:avLst/>
          </a:prstGeom>
          <a:noFill/>
          <a:ln>
            <a:noFill/>
          </a:ln>
        </p:spPr>
      </p:pic>
      <p:sp>
        <p:nvSpPr>
          <p:cNvPr id="305" name="Google Shape;305;p41"/>
          <p:cNvSpPr/>
          <p:nvPr/>
        </p:nvSpPr>
        <p:spPr>
          <a:xfrm>
            <a:off x="10810161" y="4662589"/>
            <a:ext cx="28455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Données</a:t>
            </a:r>
            <a:endParaRPr b="0" i="0" sz="2200" u="none" cap="none" strike="noStrike"/>
          </a:p>
        </p:txBody>
      </p:sp>
      <p:sp>
        <p:nvSpPr>
          <p:cNvPr id="306" name="Google Shape;306;p41"/>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p:nvPr/>
        </p:nvSpPr>
        <p:spPr>
          <a:xfrm>
            <a:off x="593050" y="465892"/>
            <a:ext cx="4911923" cy="557332"/>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1F1E1E"/>
              </a:buClr>
              <a:buSzPts val="3500"/>
              <a:buFont typeface="Sora"/>
              <a:buNone/>
            </a:pPr>
            <a:r>
              <a:rPr b="0" i="0" lang="en-US" sz="3500" u="none" cap="none" strike="noStrike">
                <a:solidFill>
                  <a:srgbClr val="1F1E1E"/>
                </a:solidFill>
                <a:latin typeface="Sora"/>
                <a:ea typeface="Sora"/>
                <a:cs typeface="Sora"/>
                <a:sym typeface="Sora"/>
              </a:rPr>
              <a:t>Intégration API TMDB</a:t>
            </a:r>
            <a:endParaRPr b="0" i="0" sz="3500" u="none" cap="none" strike="noStrike"/>
          </a:p>
        </p:txBody>
      </p:sp>
      <p:sp>
        <p:nvSpPr>
          <p:cNvPr id="313" name="Google Shape;313;p42"/>
          <p:cNvSpPr/>
          <p:nvPr/>
        </p:nvSpPr>
        <p:spPr>
          <a:xfrm>
            <a:off x="593050" y="1362075"/>
            <a:ext cx="13444299" cy="270986"/>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a:buNone/>
            </a:pPr>
            <a:r>
              <a:rPr b="0" i="0" lang="en-US" sz="1300" u="none" cap="none" strike="noStrike">
                <a:solidFill>
                  <a:srgbClr val="3B3535"/>
                </a:solidFill>
                <a:latin typeface="Sora"/>
                <a:ea typeface="Sora"/>
                <a:cs typeface="Sora"/>
                <a:sym typeface="Sora"/>
              </a:rPr>
              <a:t>Notre architecture back-end établit une connexion sécurisée avec The Movie Database pour enrichir l'expérience utilisateur.</a:t>
            </a:r>
            <a:endParaRPr b="0" i="0" sz="1300" u="none" cap="none" strike="noStrike"/>
          </a:p>
        </p:txBody>
      </p:sp>
      <p:pic>
        <p:nvPicPr>
          <p:cNvPr descr="preencoded.png" id="314" name="Google Shape;314;p42"/>
          <p:cNvPicPr preferRelativeResize="0"/>
          <p:nvPr/>
        </p:nvPicPr>
        <p:blipFill rotWithShape="1">
          <a:blip r:embed="rId3">
            <a:alphaModFix/>
          </a:blip>
          <a:srcRect b="0" l="0" r="0" t="0"/>
          <a:stretch/>
        </p:blipFill>
        <p:spPr>
          <a:xfrm>
            <a:off x="593050" y="1823680"/>
            <a:ext cx="847249" cy="1320403"/>
          </a:xfrm>
          <a:prstGeom prst="rect">
            <a:avLst/>
          </a:prstGeom>
          <a:noFill/>
          <a:ln>
            <a:noFill/>
          </a:ln>
        </p:spPr>
      </p:pic>
      <p:sp>
        <p:nvSpPr>
          <p:cNvPr id="315" name="Google Shape;315;p42"/>
          <p:cNvSpPr/>
          <p:nvPr/>
        </p:nvSpPr>
        <p:spPr>
          <a:xfrm>
            <a:off x="1609725" y="1993106"/>
            <a:ext cx="2774990" cy="278725"/>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Sécurisation des Appels</a:t>
            </a:r>
            <a:endParaRPr b="0" i="0" sz="1750" u="none" cap="none" strike="noStrike"/>
          </a:p>
        </p:txBody>
      </p:sp>
      <p:sp>
        <p:nvSpPr>
          <p:cNvPr id="316" name="Google Shape;316;p42"/>
          <p:cNvSpPr/>
          <p:nvPr/>
        </p:nvSpPr>
        <p:spPr>
          <a:xfrm>
            <a:off x="1609725" y="2373392"/>
            <a:ext cx="12427625" cy="270986"/>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B3535"/>
              </a:buClr>
              <a:buSzPts val="1300"/>
              <a:buFont typeface="Sora"/>
              <a:buChar char="•"/>
            </a:pPr>
            <a:r>
              <a:rPr b="0" i="0" lang="en-US" sz="1300" u="none" cap="none" strike="noStrike">
                <a:solidFill>
                  <a:srgbClr val="3B3535"/>
                </a:solidFill>
                <a:latin typeface="Sora"/>
                <a:ea typeface="Sora"/>
                <a:cs typeface="Sora"/>
                <a:sym typeface="Sora"/>
              </a:rPr>
              <a:t>Protection de la clé API côté serveur</a:t>
            </a:r>
            <a:endParaRPr b="0" i="0" sz="1300" u="none" cap="none" strike="noStrike"/>
          </a:p>
        </p:txBody>
      </p:sp>
      <p:sp>
        <p:nvSpPr>
          <p:cNvPr id="317" name="Google Shape;317;p42"/>
          <p:cNvSpPr/>
          <p:nvPr/>
        </p:nvSpPr>
        <p:spPr>
          <a:xfrm>
            <a:off x="1609725" y="2703671"/>
            <a:ext cx="12427625" cy="270986"/>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B3535"/>
              </a:buClr>
              <a:buSzPts val="1300"/>
              <a:buFont typeface="Sora"/>
              <a:buChar char="•"/>
            </a:pPr>
            <a:r>
              <a:rPr b="0" i="0" lang="en-US" sz="1300" u="none" cap="none" strike="noStrike">
                <a:solidFill>
                  <a:srgbClr val="3B3535"/>
                </a:solidFill>
                <a:latin typeface="Sora"/>
                <a:ea typeface="Sora"/>
                <a:cs typeface="Sora"/>
                <a:sym typeface="Sora"/>
              </a:rPr>
              <a:t>Centralisation des appels API dans une couche serveur dédiée (Service ou Controller Laravel)</a:t>
            </a:r>
            <a:endParaRPr b="0" i="0" sz="1300" u="none" cap="none" strike="noStrike"/>
          </a:p>
        </p:txBody>
      </p:sp>
      <p:pic>
        <p:nvPicPr>
          <p:cNvPr descr="preencoded.png" id="318" name="Google Shape;318;p42"/>
          <p:cNvPicPr preferRelativeResize="0"/>
          <p:nvPr/>
        </p:nvPicPr>
        <p:blipFill rotWithShape="1">
          <a:blip r:embed="rId4">
            <a:alphaModFix/>
          </a:blip>
          <a:srcRect b="0" l="0" r="0" t="0"/>
          <a:stretch/>
        </p:blipFill>
        <p:spPr>
          <a:xfrm>
            <a:off x="593050" y="3144083"/>
            <a:ext cx="847249" cy="1320403"/>
          </a:xfrm>
          <a:prstGeom prst="rect">
            <a:avLst/>
          </a:prstGeom>
          <a:noFill/>
          <a:ln>
            <a:noFill/>
          </a:ln>
        </p:spPr>
      </p:pic>
      <p:sp>
        <p:nvSpPr>
          <p:cNvPr id="319" name="Google Shape;319;p42"/>
          <p:cNvSpPr/>
          <p:nvPr/>
        </p:nvSpPr>
        <p:spPr>
          <a:xfrm>
            <a:off x="1609725" y="3313509"/>
            <a:ext cx="3538180" cy="278725"/>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Récupération avec GuzzleHTTP</a:t>
            </a:r>
            <a:endParaRPr b="0" i="0" sz="1750" u="none" cap="none" strike="noStrike"/>
          </a:p>
        </p:txBody>
      </p:sp>
      <p:sp>
        <p:nvSpPr>
          <p:cNvPr id="320" name="Google Shape;320;p42"/>
          <p:cNvSpPr/>
          <p:nvPr/>
        </p:nvSpPr>
        <p:spPr>
          <a:xfrm>
            <a:off x="1609725" y="3693795"/>
            <a:ext cx="12427625" cy="270986"/>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B3535"/>
              </a:buClr>
              <a:buSzPts val="1300"/>
              <a:buFont typeface="Sora"/>
              <a:buChar char="•"/>
            </a:pPr>
            <a:r>
              <a:rPr b="0" i="0" lang="en-US" sz="1300" u="none" cap="none" strike="noStrike">
                <a:solidFill>
                  <a:srgbClr val="3B3535"/>
                </a:solidFill>
                <a:latin typeface="Sora"/>
                <a:ea typeface="Sora"/>
                <a:cs typeface="Sora"/>
                <a:sym typeface="Sora"/>
              </a:rPr>
              <a:t>Client HTTP performant utilisé pour communiquer avec l’API TMDB</a:t>
            </a:r>
            <a:endParaRPr b="0" i="0" sz="1300" u="none" cap="none" strike="noStrike"/>
          </a:p>
        </p:txBody>
      </p:sp>
      <p:sp>
        <p:nvSpPr>
          <p:cNvPr id="321" name="Google Shape;321;p42"/>
          <p:cNvSpPr/>
          <p:nvPr/>
        </p:nvSpPr>
        <p:spPr>
          <a:xfrm>
            <a:off x="1609725" y="4024074"/>
            <a:ext cx="12427625" cy="270986"/>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B3535"/>
              </a:buClr>
              <a:buSzPts val="1300"/>
              <a:buFont typeface="Sora"/>
              <a:buChar char="•"/>
            </a:pPr>
            <a:r>
              <a:rPr b="0" i="0" lang="en-US" sz="1300" u="none" cap="none" strike="noStrike">
                <a:solidFill>
                  <a:srgbClr val="3B3535"/>
                </a:solidFill>
                <a:latin typeface="Sora"/>
                <a:ea typeface="Sora"/>
                <a:cs typeface="Sora"/>
                <a:sym typeface="Sora"/>
              </a:rPr>
              <a:t>Gestion des timeouts</a:t>
            </a:r>
            <a:endParaRPr b="0" i="0" sz="1300" u="none" cap="none" strike="noStrike"/>
          </a:p>
        </p:txBody>
      </p:sp>
      <p:pic>
        <p:nvPicPr>
          <p:cNvPr descr="preencoded.png" id="322" name="Google Shape;322;p42"/>
          <p:cNvPicPr preferRelativeResize="0"/>
          <p:nvPr/>
        </p:nvPicPr>
        <p:blipFill rotWithShape="1">
          <a:blip r:embed="rId5">
            <a:alphaModFix/>
          </a:blip>
          <a:srcRect b="0" l="0" r="0" t="0"/>
          <a:stretch/>
        </p:blipFill>
        <p:spPr>
          <a:xfrm>
            <a:off x="593050" y="4464487"/>
            <a:ext cx="847249" cy="1650683"/>
          </a:xfrm>
          <a:prstGeom prst="rect">
            <a:avLst/>
          </a:prstGeom>
          <a:noFill/>
          <a:ln>
            <a:noFill/>
          </a:ln>
        </p:spPr>
      </p:pic>
      <p:sp>
        <p:nvSpPr>
          <p:cNvPr id="323" name="Google Shape;323;p42"/>
          <p:cNvSpPr/>
          <p:nvPr/>
        </p:nvSpPr>
        <p:spPr>
          <a:xfrm>
            <a:off x="1609725" y="4633913"/>
            <a:ext cx="2781419" cy="278725"/>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Traitement des Données</a:t>
            </a:r>
            <a:endParaRPr b="0" i="0" sz="1750" u="none" cap="none" strike="noStrike"/>
          </a:p>
        </p:txBody>
      </p:sp>
      <p:sp>
        <p:nvSpPr>
          <p:cNvPr id="324" name="Google Shape;324;p42"/>
          <p:cNvSpPr/>
          <p:nvPr/>
        </p:nvSpPr>
        <p:spPr>
          <a:xfrm>
            <a:off x="1609725" y="5014198"/>
            <a:ext cx="12427625" cy="270986"/>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B3535"/>
              </a:buClr>
              <a:buSzPts val="1300"/>
              <a:buFont typeface="Sora"/>
              <a:buChar char="•"/>
            </a:pPr>
            <a:r>
              <a:rPr b="0" i="0" lang="en-US" sz="1300" u="none" cap="none" strike="noStrike">
                <a:solidFill>
                  <a:srgbClr val="3B3535"/>
                </a:solidFill>
                <a:latin typeface="Sora"/>
                <a:ea typeface="Sora"/>
                <a:cs typeface="Sora"/>
                <a:sym typeface="Sora"/>
              </a:rPr>
              <a:t>Réponses JSON transformées via Laravel</a:t>
            </a:r>
            <a:endParaRPr b="0" i="0" sz="1300" u="none" cap="none" strike="noStrike"/>
          </a:p>
        </p:txBody>
      </p:sp>
      <p:sp>
        <p:nvSpPr>
          <p:cNvPr id="325" name="Google Shape;325;p42"/>
          <p:cNvSpPr/>
          <p:nvPr/>
        </p:nvSpPr>
        <p:spPr>
          <a:xfrm>
            <a:off x="1609725" y="5344478"/>
            <a:ext cx="12427625" cy="270986"/>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B3535"/>
              </a:buClr>
              <a:buSzPts val="1300"/>
              <a:buFont typeface="Sora"/>
              <a:buChar char="•"/>
            </a:pPr>
            <a:r>
              <a:rPr b="0" i="0" lang="en-US" sz="1300" u="none" cap="none" strike="noStrike">
                <a:solidFill>
                  <a:srgbClr val="3B3535"/>
                </a:solidFill>
                <a:latin typeface="Sora"/>
                <a:ea typeface="Sora"/>
                <a:cs typeface="Sora"/>
                <a:sym typeface="Sora"/>
              </a:rPr>
              <a:t>Injection dans des modèles Eloquent</a:t>
            </a:r>
            <a:endParaRPr b="0" i="0" sz="1300" u="none" cap="none" strike="noStrike"/>
          </a:p>
        </p:txBody>
      </p:sp>
      <p:sp>
        <p:nvSpPr>
          <p:cNvPr id="326" name="Google Shape;326;p42"/>
          <p:cNvSpPr/>
          <p:nvPr/>
        </p:nvSpPr>
        <p:spPr>
          <a:xfrm>
            <a:off x="1609725" y="5674757"/>
            <a:ext cx="12427625" cy="270986"/>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B3535"/>
              </a:buClr>
              <a:buSzPts val="1300"/>
              <a:buFont typeface="Sora"/>
              <a:buChar char="•"/>
            </a:pPr>
            <a:r>
              <a:rPr b="0" i="0" lang="en-US" sz="1300" u="none" cap="none" strike="noStrike">
                <a:solidFill>
                  <a:srgbClr val="3B3535"/>
                </a:solidFill>
                <a:latin typeface="Sora"/>
                <a:ea typeface="Sora"/>
                <a:cs typeface="Sora"/>
                <a:sym typeface="Sora"/>
              </a:rPr>
              <a:t>Cache optionnel pour optimiser les performances</a:t>
            </a:r>
            <a:endParaRPr b="0" i="0" sz="1300" u="none" cap="none" strike="noStrike"/>
          </a:p>
        </p:txBody>
      </p:sp>
      <p:pic>
        <p:nvPicPr>
          <p:cNvPr descr="preencoded.png" id="327" name="Google Shape;327;p42"/>
          <p:cNvPicPr preferRelativeResize="0"/>
          <p:nvPr/>
        </p:nvPicPr>
        <p:blipFill rotWithShape="1">
          <a:blip r:embed="rId6">
            <a:alphaModFix/>
          </a:blip>
          <a:srcRect b="0" l="0" r="0" t="0"/>
          <a:stretch/>
        </p:blipFill>
        <p:spPr>
          <a:xfrm>
            <a:off x="593050" y="6115169"/>
            <a:ext cx="847249" cy="1650683"/>
          </a:xfrm>
          <a:prstGeom prst="rect">
            <a:avLst/>
          </a:prstGeom>
          <a:noFill/>
          <a:ln>
            <a:noFill/>
          </a:ln>
        </p:spPr>
      </p:pic>
      <p:sp>
        <p:nvSpPr>
          <p:cNvPr id="328" name="Google Shape;328;p42"/>
          <p:cNvSpPr/>
          <p:nvPr/>
        </p:nvSpPr>
        <p:spPr>
          <a:xfrm>
            <a:off x="1609725" y="6284595"/>
            <a:ext cx="2229683" cy="278725"/>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Rendu Front-end</a:t>
            </a:r>
            <a:endParaRPr b="0" i="0" sz="1750" u="none" cap="none" strike="noStrike"/>
          </a:p>
        </p:txBody>
      </p:sp>
      <p:sp>
        <p:nvSpPr>
          <p:cNvPr id="329" name="Google Shape;329;p42"/>
          <p:cNvSpPr/>
          <p:nvPr/>
        </p:nvSpPr>
        <p:spPr>
          <a:xfrm>
            <a:off x="1609725" y="6664881"/>
            <a:ext cx="12427625" cy="270986"/>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B3535"/>
              </a:buClr>
              <a:buSzPts val="1300"/>
              <a:buFont typeface="Sora"/>
              <a:buChar char="•"/>
            </a:pPr>
            <a:r>
              <a:rPr b="0" i="0" lang="en-US" sz="1300" u="none" cap="none" strike="noStrike">
                <a:solidFill>
                  <a:srgbClr val="3B3535"/>
                </a:solidFill>
                <a:latin typeface="Sora"/>
                <a:ea typeface="Sora"/>
                <a:cs typeface="Sora"/>
                <a:sym typeface="Sora"/>
              </a:rPr>
              <a:t>Données transmises aux vues Blade</a:t>
            </a:r>
            <a:endParaRPr b="0" i="0" sz="1300" u="none" cap="none" strike="noStrike"/>
          </a:p>
        </p:txBody>
      </p:sp>
      <p:sp>
        <p:nvSpPr>
          <p:cNvPr id="330" name="Google Shape;330;p42"/>
          <p:cNvSpPr/>
          <p:nvPr/>
        </p:nvSpPr>
        <p:spPr>
          <a:xfrm>
            <a:off x="1609725" y="6995160"/>
            <a:ext cx="12427625" cy="270986"/>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B3535"/>
              </a:buClr>
              <a:buSzPts val="1300"/>
              <a:buFont typeface="Sora"/>
              <a:buChar char="•"/>
            </a:pPr>
            <a:r>
              <a:rPr b="0" i="0" lang="en-US" sz="1300" u="none" cap="none" strike="noStrike">
                <a:solidFill>
                  <a:srgbClr val="3B3535"/>
                </a:solidFill>
                <a:latin typeface="Sora"/>
                <a:ea typeface="Sora"/>
                <a:cs typeface="Sora"/>
                <a:sym typeface="Sora"/>
              </a:rPr>
              <a:t>Affichage dynamique des films, visuels, synopsis…</a:t>
            </a:r>
            <a:endParaRPr b="0" i="0" sz="1300" u="none" cap="none" strike="noStrike"/>
          </a:p>
        </p:txBody>
      </p:sp>
      <p:sp>
        <p:nvSpPr>
          <p:cNvPr id="331" name="Google Shape;331;p42"/>
          <p:cNvSpPr/>
          <p:nvPr/>
        </p:nvSpPr>
        <p:spPr>
          <a:xfrm>
            <a:off x="1609725" y="7325439"/>
            <a:ext cx="12427625" cy="270986"/>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B3535"/>
              </a:buClr>
              <a:buSzPts val="1300"/>
              <a:buFont typeface="Sora"/>
              <a:buChar char="•"/>
            </a:pPr>
            <a:r>
              <a:rPr b="0" i="0" lang="en-US" sz="1300" u="none" cap="none" strike="noStrike">
                <a:solidFill>
                  <a:srgbClr val="3B3535"/>
                </a:solidFill>
                <a:latin typeface="Sora"/>
                <a:ea typeface="Sora"/>
                <a:cs typeface="Sora"/>
                <a:sym typeface="Sora"/>
              </a:rPr>
              <a:t>Responsive design adapté à tous les écrans</a:t>
            </a:r>
            <a:endParaRPr b="0" i="0" sz="1300" u="none" cap="none" strike="noStrike"/>
          </a:p>
        </p:txBody>
      </p:sp>
      <p:sp>
        <p:nvSpPr>
          <p:cNvPr id="332" name="Google Shape;332;p42"/>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p:nvPr/>
        </p:nvSpPr>
        <p:spPr>
          <a:xfrm>
            <a:off x="758309" y="1656397"/>
            <a:ext cx="11973878"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Base de données MySQL &amp; ORM Eloquent</a:t>
            </a:r>
            <a:endParaRPr b="0" i="0" sz="4450" u="none" cap="none" strike="noStrike"/>
          </a:p>
        </p:txBody>
      </p:sp>
      <p:pic>
        <p:nvPicPr>
          <p:cNvPr descr="preencoded.png" id="339" name="Google Shape;339;p43"/>
          <p:cNvPicPr preferRelativeResize="0"/>
          <p:nvPr/>
        </p:nvPicPr>
        <p:blipFill rotWithShape="1">
          <a:blip r:embed="rId3">
            <a:alphaModFix/>
          </a:blip>
          <a:srcRect b="0" l="0" r="0" t="0"/>
          <a:stretch/>
        </p:blipFill>
        <p:spPr>
          <a:xfrm>
            <a:off x="758309" y="3739515"/>
            <a:ext cx="4371261" cy="866537"/>
          </a:xfrm>
          <a:prstGeom prst="rect">
            <a:avLst/>
          </a:prstGeom>
          <a:noFill/>
          <a:ln>
            <a:noFill/>
          </a:ln>
        </p:spPr>
      </p:pic>
      <p:sp>
        <p:nvSpPr>
          <p:cNvPr id="340" name="Google Shape;340;p43"/>
          <p:cNvSpPr/>
          <p:nvPr/>
        </p:nvSpPr>
        <p:spPr>
          <a:xfrm>
            <a:off x="974884" y="4822627"/>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Utilisateurs</a:t>
            </a:r>
            <a:endParaRPr b="0" i="0" sz="2200" u="none" cap="none" strike="noStrike"/>
          </a:p>
        </p:txBody>
      </p:sp>
      <p:sp>
        <p:nvSpPr>
          <p:cNvPr id="341" name="Google Shape;341;p43"/>
          <p:cNvSpPr/>
          <p:nvPr/>
        </p:nvSpPr>
        <p:spPr>
          <a:xfrm>
            <a:off x="974884" y="5308759"/>
            <a:ext cx="3938111"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Profils utilisateurs et système d’authentification sécurisé.</a:t>
            </a:r>
            <a:endParaRPr b="0" i="0" sz="1700" u="none" cap="none" strike="noStrike"/>
          </a:p>
        </p:txBody>
      </p:sp>
      <p:pic>
        <p:nvPicPr>
          <p:cNvPr descr="preencoded.png" id="342" name="Google Shape;342;p43"/>
          <p:cNvPicPr preferRelativeResize="0"/>
          <p:nvPr/>
        </p:nvPicPr>
        <p:blipFill rotWithShape="1">
          <a:blip r:embed="rId4">
            <a:alphaModFix/>
          </a:blip>
          <a:srcRect b="0" l="0" r="0" t="0"/>
          <a:stretch/>
        </p:blipFill>
        <p:spPr>
          <a:xfrm>
            <a:off x="5129570" y="3739515"/>
            <a:ext cx="4371261" cy="866537"/>
          </a:xfrm>
          <a:prstGeom prst="rect">
            <a:avLst/>
          </a:prstGeom>
          <a:noFill/>
          <a:ln>
            <a:noFill/>
          </a:ln>
        </p:spPr>
      </p:pic>
      <p:sp>
        <p:nvSpPr>
          <p:cNvPr id="343" name="Google Shape;343;p43"/>
          <p:cNvSpPr/>
          <p:nvPr/>
        </p:nvSpPr>
        <p:spPr>
          <a:xfrm>
            <a:off x="5346144" y="4822627"/>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Films</a:t>
            </a:r>
            <a:endParaRPr b="0" i="0" sz="2200" u="none" cap="none" strike="noStrike"/>
          </a:p>
        </p:txBody>
      </p:sp>
      <p:sp>
        <p:nvSpPr>
          <p:cNvPr id="344" name="Google Shape;344;p43"/>
          <p:cNvSpPr/>
          <p:nvPr/>
        </p:nvSpPr>
        <p:spPr>
          <a:xfrm>
            <a:off x="5346144" y="5308759"/>
            <a:ext cx="3938111"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Données locales enrichies avec les métadonnées TMDB</a:t>
            </a:r>
            <a:endParaRPr b="0" i="0" sz="1700" u="none" cap="none" strike="noStrike"/>
          </a:p>
        </p:txBody>
      </p:sp>
      <p:pic>
        <p:nvPicPr>
          <p:cNvPr descr="preencoded.png" id="345" name="Google Shape;345;p43"/>
          <p:cNvPicPr preferRelativeResize="0"/>
          <p:nvPr/>
        </p:nvPicPr>
        <p:blipFill rotWithShape="1">
          <a:blip r:embed="rId5">
            <a:alphaModFix/>
          </a:blip>
          <a:srcRect b="0" l="0" r="0" t="0"/>
          <a:stretch/>
        </p:blipFill>
        <p:spPr>
          <a:xfrm>
            <a:off x="9500830" y="3739515"/>
            <a:ext cx="4371261" cy="866537"/>
          </a:xfrm>
          <a:prstGeom prst="rect">
            <a:avLst/>
          </a:prstGeom>
          <a:noFill/>
          <a:ln>
            <a:noFill/>
          </a:ln>
        </p:spPr>
      </p:pic>
      <p:sp>
        <p:nvSpPr>
          <p:cNvPr id="346" name="Google Shape;346;p43"/>
          <p:cNvSpPr/>
          <p:nvPr/>
        </p:nvSpPr>
        <p:spPr>
          <a:xfrm>
            <a:off x="9717405" y="4822627"/>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Commentaires</a:t>
            </a:r>
            <a:endParaRPr b="0" i="0" sz="2200" u="none" cap="none" strike="noStrike"/>
          </a:p>
        </p:txBody>
      </p:sp>
      <p:sp>
        <p:nvSpPr>
          <p:cNvPr id="347" name="Google Shape;347;p43"/>
          <p:cNvSpPr/>
          <p:nvPr/>
        </p:nvSpPr>
        <p:spPr>
          <a:xfrm>
            <a:off x="9717405" y="5308759"/>
            <a:ext cx="3938111" cy="10477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Chaque commentaire est lié à un utilisateur et un film affiché sur les fiches.</a:t>
            </a:r>
            <a:endParaRPr b="0" i="0" sz="1700" u="none" cap="none" strike="noStrike"/>
          </a:p>
        </p:txBody>
      </p:sp>
      <p:sp>
        <p:nvSpPr>
          <p:cNvPr id="348" name="Google Shape;348;p43"/>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p:nvPr/>
        </p:nvSpPr>
        <p:spPr>
          <a:xfrm>
            <a:off x="758309" y="973411"/>
            <a:ext cx="116421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Authentification &amp; Sécurité avec Laravel</a:t>
            </a:r>
            <a:endParaRPr b="0" i="0" sz="4450" u="none" cap="none" strike="noStrike"/>
          </a:p>
        </p:txBody>
      </p:sp>
      <p:sp>
        <p:nvSpPr>
          <p:cNvPr id="355" name="Google Shape;355;p44"/>
          <p:cNvSpPr/>
          <p:nvPr/>
        </p:nvSpPr>
        <p:spPr>
          <a:xfrm>
            <a:off x="1724672" y="3133263"/>
            <a:ext cx="487500" cy="487500"/>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6" name="Google Shape;356;p44"/>
          <p:cNvPicPr preferRelativeResize="0"/>
          <p:nvPr/>
        </p:nvPicPr>
        <p:blipFill rotWithShape="1">
          <a:blip r:embed="rId3">
            <a:alphaModFix/>
          </a:blip>
          <a:srcRect b="0" l="0" r="0" t="0"/>
          <a:stretch/>
        </p:blipFill>
        <p:spPr>
          <a:xfrm>
            <a:off x="1797360" y="3163207"/>
            <a:ext cx="342067" cy="427553"/>
          </a:xfrm>
          <a:prstGeom prst="rect">
            <a:avLst/>
          </a:prstGeom>
          <a:noFill/>
          <a:ln>
            <a:noFill/>
          </a:ln>
        </p:spPr>
      </p:pic>
      <p:sp>
        <p:nvSpPr>
          <p:cNvPr id="357" name="Google Shape;357;p44"/>
          <p:cNvSpPr/>
          <p:nvPr/>
        </p:nvSpPr>
        <p:spPr>
          <a:xfrm>
            <a:off x="2428688" y="3207677"/>
            <a:ext cx="35451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Inscription &amp; Connexion</a:t>
            </a:r>
            <a:endParaRPr b="0" i="0" sz="2200" u="none" cap="none" strike="noStrike"/>
          </a:p>
        </p:txBody>
      </p:sp>
      <p:sp>
        <p:nvSpPr>
          <p:cNvPr id="358" name="Google Shape;358;p44"/>
          <p:cNvSpPr/>
          <p:nvPr/>
        </p:nvSpPr>
        <p:spPr>
          <a:xfrm>
            <a:off x="8951787" y="3163188"/>
            <a:ext cx="487500" cy="487500"/>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9" name="Google Shape;359;p44"/>
          <p:cNvPicPr preferRelativeResize="0"/>
          <p:nvPr/>
        </p:nvPicPr>
        <p:blipFill rotWithShape="1">
          <a:blip r:embed="rId4">
            <a:alphaModFix/>
          </a:blip>
          <a:srcRect b="0" l="0" r="0" t="0"/>
          <a:stretch/>
        </p:blipFill>
        <p:spPr>
          <a:xfrm>
            <a:off x="9024475" y="3193132"/>
            <a:ext cx="342067" cy="427553"/>
          </a:xfrm>
          <a:prstGeom prst="rect">
            <a:avLst/>
          </a:prstGeom>
          <a:noFill/>
          <a:ln>
            <a:noFill/>
          </a:ln>
        </p:spPr>
      </p:pic>
      <p:sp>
        <p:nvSpPr>
          <p:cNvPr id="360" name="Google Shape;360;p44"/>
          <p:cNvSpPr/>
          <p:nvPr/>
        </p:nvSpPr>
        <p:spPr>
          <a:xfrm>
            <a:off x="9655804" y="3237602"/>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Accès Personnalisé</a:t>
            </a:r>
            <a:endParaRPr b="0" i="0" sz="2200" u="none" cap="none" strike="noStrike"/>
          </a:p>
        </p:txBody>
      </p:sp>
      <p:sp>
        <p:nvSpPr>
          <p:cNvPr id="361" name="Google Shape;361;p44"/>
          <p:cNvSpPr/>
          <p:nvPr/>
        </p:nvSpPr>
        <p:spPr>
          <a:xfrm>
            <a:off x="1747784" y="5401698"/>
            <a:ext cx="487500" cy="487500"/>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2" name="Google Shape;362;p44"/>
          <p:cNvPicPr preferRelativeResize="0"/>
          <p:nvPr/>
        </p:nvPicPr>
        <p:blipFill rotWithShape="1">
          <a:blip r:embed="rId5">
            <a:alphaModFix/>
          </a:blip>
          <a:srcRect b="0" l="0" r="0" t="0"/>
          <a:stretch/>
        </p:blipFill>
        <p:spPr>
          <a:xfrm>
            <a:off x="1820472" y="5431642"/>
            <a:ext cx="342067" cy="427553"/>
          </a:xfrm>
          <a:prstGeom prst="rect">
            <a:avLst/>
          </a:prstGeom>
          <a:noFill/>
          <a:ln>
            <a:noFill/>
          </a:ln>
        </p:spPr>
      </p:pic>
      <p:sp>
        <p:nvSpPr>
          <p:cNvPr id="363" name="Google Shape;363;p44"/>
          <p:cNvSpPr/>
          <p:nvPr/>
        </p:nvSpPr>
        <p:spPr>
          <a:xfrm>
            <a:off x="2451801" y="5476112"/>
            <a:ext cx="29361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Rôles &amp; Permissions</a:t>
            </a:r>
            <a:endParaRPr b="0" i="0" sz="2200" u="none" cap="none" strike="noStrike"/>
          </a:p>
        </p:txBody>
      </p:sp>
      <p:sp>
        <p:nvSpPr>
          <p:cNvPr id="364" name="Google Shape;364;p44"/>
          <p:cNvSpPr/>
          <p:nvPr/>
        </p:nvSpPr>
        <p:spPr>
          <a:xfrm>
            <a:off x="8974899" y="5431623"/>
            <a:ext cx="487500" cy="487500"/>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5" name="Google Shape;365;p44"/>
          <p:cNvPicPr preferRelativeResize="0"/>
          <p:nvPr/>
        </p:nvPicPr>
        <p:blipFill rotWithShape="1">
          <a:blip r:embed="rId6">
            <a:alphaModFix/>
          </a:blip>
          <a:srcRect b="0" l="0" r="0" t="0"/>
          <a:stretch/>
        </p:blipFill>
        <p:spPr>
          <a:xfrm>
            <a:off x="9047587" y="5461567"/>
            <a:ext cx="342067" cy="427553"/>
          </a:xfrm>
          <a:prstGeom prst="rect">
            <a:avLst/>
          </a:prstGeom>
          <a:noFill/>
          <a:ln>
            <a:noFill/>
          </a:ln>
        </p:spPr>
      </p:pic>
      <p:sp>
        <p:nvSpPr>
          <p:cNvPr id="366" name="Google Shape;366;p44"/>
          <p:cNvSpPr/>
          <p:nvPr/>
        </p:nvSpPr>
        <p:spPr>
          <a:xfrm>
            <a:off x="9678916" y="5506037"/>
            <a:ext cx="32268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Middleware &amp; Policies</a:t>
            </a:r>
            <a:endParaRPr b="0" i="0" sz="2200" u="none" cap="none" strike="noStrike"/>
          </a:p>
        </p:txBody>
      </p:sp>
      <p:sp>
        <p:nvSpPr>
          <p:cNvPr id="367" name="Google Shape;367;p44"/>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p:nvPr/>
        </p:nvSpPr>
        <p:spPr>
          <a:xfrm>
            <a:off x="758305" y="1057950"/>
            <a:ext cx="5637000" cy="14253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Sécurité Renforcée</a:t>
            </a:r>
            <a:endParaRPr b="0" i="0" sz="4450" u="none" cap="none" strike="noStrike"/>
          </a:p>
        </p:txBody>
      </p:sp>
      <p:sp>
        <p:nvSpPr>
          <p:cNvPr id="374" name="Google Shape;374;p45"/>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45"/>
          <p:cNvSpPr txBox="1"/>
          <p:nvPr/>
        </p:nvSpPr>
        <p:spPr>
          <a:xfrm>
            <a:off x="1003300" y="2692400"/>
            <a:ext cx="12738000" cy="3213000"/>
          </a:xfrm>
          <a:prstGeom prst="rect">
            <a:avLst/>
          </a:prstGeom>
          <a:noFill/>
          <a:ln>
            <a:noFill/>
          </a:ln>
        </p:spPr>
        <p:txBody>
          <a:bodyPr anchorCtr="0" anchor="t" bIns="91425" lIns="91425" spcFirstLastPara="1" rIns="91425" wrap="square" tIns="91425">
            <a:noAutofit/>
          </a:bodyPr>
          <a:lstStyle/>
          <a:p>
            <a:pPr indent="0" lvl="0" marL="0" rtl="0" algn="l">
              <a:lnSpc>
                <a:spcPct val="350000"/>
              </a:lnSpc>
              <a:spcBef>
                <a:spcPts val="0"/>
              </a:spcBef>
              <a:spcAft>
                <a:spcPts val="0"/>
              </a:spcAft>
              <a:buClr>
                <a:srgbClr val="3B3535"/>
              </a:buClr>
              <a:buSzPts val="1700"/>
              <a:buFont typeface="Sora"/>
              <a:buNone/>
            </a:pPr>
            <a:r>
              <a:rPr b="1" lang="en-US" sz="1700">
                <a:solidFill>
                  <a:srgbClr val="3B3535"/>
                </a:solidFill>
                <a:latin typeface="Sora"/>
                <a:ea typeface="Sora"/>
                <a:cs typeface="Sora"/>
                <a:sym typeface="Sora"/>
              </a:rPr>
              <a:t>Protection XSS :</a:t>
            </a:r>
            <a:r>
              <a:rPr lang="en-US" sz="1700">
                <a:solidFill>
                  <a:srgbClr val="3B3535"/>
                </a:solidFill>
                <a:latin typeface="Sora"/>
                <a:ea typeface="Sora"/>
                <a:cs typeface="Sora"/>
                <a:sym typeface="Sora"/>
              </a:rPr>
              <a:t> Échappement automatique dans Blade pour bloquer les scripts malveillants.</a:t>
            </a:r>
            <a:endParaRPr sz="1700">
              <a:solidFill>
                <a:srgbClr val="3B3535"/>
              </a:solidFill>
              <a:latin typeface="Sora"/>
              <a:ea typeface="Sora"/>
              <a:cs typeface="Sora"/>
              <a:sym typeface="Sora"/>
            </a:endParaRPr>
          </a:p>
          <a:p>
            <a:pPr indent="0" lvl="0" marL="0" rtl="0" algn="l">
              <a:lnSpc>
                <a:spcPct val="350000"/>
              </a:lnSpc>
              <a:spcBef>
                <a:spcPts val="0"/>
              </a:spcBef>
              <a:spcAft>
                <a:spcPts val="0"/>
              </a:spcAft>
              <a:buClr>
                <a:schemeClr val="dk1"/>
              </a:buClr>
              <a:buSzPts val="1100"/>
              <a:buFont typeface="Arial"/>
              <a:buNone/>
            </a:pPr>
            <a:r>
              <a:rPr b="1" lang="en-US" sz="1700">
                <a:solidFill>
                  <a:srgbClr val="3B3535"/>
                </a:solidFill>
                <a:latin typeface="Sora"/>
                <a:ea typeface="Sora"/>
                <a:cs typeface="Sora"/>
                <a:sym typeface="Sora"/>
              </a:rPr>
              <a:t>Sécurité SQL :</a:t>
            </a:r>
            <a:r>
              <a:rPr lang="en-US" sz="1700">
                <a:solidFill>
                  <a:srgbClr val="3B3535"/>
                </a:solidFill>
                <a:latin typeface="Sora"/>
                <a:ea typeface="Sora"/>
                <a:cs typeface="Sora"/>
                <a:sym typeface="Sora"/>
              </a:rPr>
              <a:t>Requêtes préparées via Eloquent, évitant toute injection SQL.</a:t>
            </a:r>
            <a:endParaRPr sz="1700">
              <a:solidFill>
                <a:srgbClr val="3B3535"/>
              </a:solidFill>
              <a:latin typeface="Sora"/>
              <a:ea typeface="Sora"/>
              <a:cs typeface="Sora"/>
              <a:sym typeface="Sora"/>
            </a:endParaRPr>
          </a:p>
          <a:p>
            <a:pPr indent="0" lvl="0" marL="0" rtl="0" algn="l">
              <a:lnSpc>
                <a:spcPct val="350000"/>
              </a:lnSpc>
              <a:spcBef>
                <a:spcPts val="0"/>
              </a:spcBef>
              <a:spcAft>
                <a:spcPts val="0"/>
              </a:spcAft>
              <a:buClr>
                <a:schemeClr val="dk1"/>
              </a:buClr>
              <a:buSzPts val="1100"/>
              <a:buFont typeface="Arial"/>
              <a:buNone/>
            </a:pPr>
            <a:r>
              <a:rPr b="1" lang="en-US" sz="1700">
                <a:solidFill>
                  <a:srgbClr val="3B3535"/>
                </a:solidFill>
                <a:latin typeface="Sora"/>
                <a:ea typeface="Sora"/>
                <a:cs typeface="Sora"/>
                <a:sym typeface="Sora"/>
              </a:rPr>
              <a:t>Données sensibles isolées :</a:t>
            </a:r>
            <a:r>
              <a:rPr lang="en-US" sz="1700">
                <a:solidFill>
                  <a:srgbClr val="3B3535"/>
                </a:solidFill>
                <a:latin typeface="Sora"/>
                <a:ea typeface="Sora"/>
                <a:cs typeface="Sora"/>
                <a:sym typeface="Sora"/>
              </a:rPr>
              <a:t> Stockage des informations critiques dans le fichier </a:t>
            </a:r>
            <a:r>
              <a:rPr lang="en-US" sz="1700">
                <a:solidFill>
                  <a:srgbClr val="3B3535"/>
                </a:solidFill>
                <a:highlight>
                  <a:srgbClr val="F2F2F2"/>
                </a:highlight>
                <a:latin typeface="Consolas"/>
                <a:ea typeface="Consolas"/>
                <a:cs typeface="Consolas"/>
                <a:sym typeface="Consolas"/>
              </a:rPr>
              <a:t>.env</a:t>
            </a:r>
            <a:r>
              <a:rPr lang="en-US" sz="1700">
                <a:solidFill>
                  <a:srgbClr val="3B3535"/>
                </a:solidFill>
                <a:latin typeface="Sora"/>
                <a:ea typeface="Sora"/>
                <a:cs typeface="Sora"/>
                <a:sym typeface="Sora"/>
              </a:rPr>
              <a:t>, jamais exposé au client.</a:t>
            </a:r>
            <a:endParaRPr sz="1700">
              <a:solidFill>
                <a:srgbClr val="3B3535"/>
              </a:solidFill>
              <a:latin typeface="Sora"/>
              <a:ea typeface="Sora"/>
              <a:cs typeface="Sora"/>
              <a:sym typeface="Sora"/>
            </a:endParaRPr>
          </a:p>
          <a:p>
            <a:pPr indent="0" lvl="0" marL="0" rtl="0" algn="l">
              <a:lnSpc>
                <a:spcPct val="350000"/>
              </a:lnSpc>
              <a:spcBef>
                <a:spcPts val="0"/>
              </a:spcBef>
              <a:spcAft>
                <a:spcPts val="0"/>
              </a:spcAft>
              <a:buClr>
                <a:schemeClr val="dk1"/>
              </a:buClr>
              <a:buSzPts val="1100"/>
              <a:buFont typeface="Arial"/>
              <a:buNone/>
            </a:pPr>
            <a:r>
              <a:rPr b="1" lang="en-US" sz="1700">
                <a:solidFill>
                  <a:srgbClr val="3B3535"/>
                </a:solidFill>
                <a:latin typeface="Sora"/>
                <a:ea typeface="Sora"/>
                <a:cs typeface="Sora"/>
                <a:sym typeface="Sora"/>
              </a:rPr>
              <a:t>Contrôle d'accès strict :</a:t>
            </a:r>
            <a:r>
              <a:rPr lang="en-US" sz="1700">
                <a:solidFill>
                  <a:srgbClr val="3B3535"/>
                </a:solidFill>
                <a:latin typeface="Sora"/>
                <a:ea typeface="Sora"/>
                <a:cs typeface="Sora"/>
                <a:sym typeface="Sora"/>
              </a:rPr>
              <a:t> Vérification des permissions via </a:t>
            </a:r>
            <a:r>
              <a:rPr lang="en-US" sz="1700">
                <a:solidFill>
                  <a:srgbClr val="3B3535"/>
                </a:solidFill>
                <a:highlight>
                  <a:srgbClr val="F2F2F2"/>
                </a:highlight>
                <a:latin typeface="Consolas"/>
                <a:ea typeface="Consolas"/>
                <a:cs typeface="Consolas"/>
                <a:sym typeface="Consolas"/>
              </a:rPr>
              <a:t>middleware</a:t>
            </a:r>
            <a:r>
              <a:rPr lang="en-US" sz="1700">
                <a:solidFill>
                  <a:srgbClr val="3B3535"/>
                </a:solidFill>
                <a:latin typeface="Sora"/>
                <a:ea typeface="Sora"/>
                <a:cs typeface="Sora"/>
                <a:sym typeface="Sora"/>
              </a:rPr>
              <a:t> et </a:t>
            </a:r>
            <a:r>
              <a:rPr lang="en-US" sz="1700">
                <a:solidFill>
                  <a:srgbClr val="3B3535"/>
                </a:solidFill>
                <a:highlight>
                  <a:srgbClr val="F2F2F2"/>
                </a:highlight>
                <a:latin typeface="Consolas"/>
                <a:ea typeface="Consolas"/>
                <a:cs typeface="Consolas"/>
                <a:sym typeface="Consolas"/>
              </a:rPr>
              <a:t>policies</a:t>
            </a:r>
            <a:r>
              <a:rPr lang="en-US" sz="1700">
                <a:solidFill>
                  <a:srgbClr val="3B3535"/>
                </a:solidFill>
                <a:latin typeface="Sora"/>
                <a:ea typeface="Sora"/>
                <a:cs typeface="Sora"/>
                <a:sym typeface="Sora"/>
              </a:rPr>
              <a:t> Laravel pour chaque action.</a:t>
            </a:r>
            <a:endParaRPr sz="1700">
              <a:solidFill>
                <a:srgbClr val="3B3535"/>
              </a:solidFill>
              <a:latin typeface="Sora"/>
              <a:ea typeface="Sora"/>
              <a:cs typeface="Sora"/>
              <a:sym typeface="Sora"/>
            </a:endParaRPr>
          </a:p>
          <a:p>
            <a:pPr indent="0" lvl="0" marL="0" rtl="0" algn="l">
              <a:lnSpc>
                <a:spcPct val="350000"/>
              </a:lnSpc>
              <a:spcBef>
                <a:spcPts val="0"/>
              </a:spcBef>
              <a:spcAft>
                <a:spcPts val="0"/>
              </a:spcAft>
              <a:buNone/>
            </a:pPr>
            <a:r>
              <a:rPr b="1" lang="en-US" sz="1700">
                <a:solidFill>
                  <a:srgbClr val="3B3535"/>
                </a:solidFill>
                <a:latin typeface="Sora"/>
                <a:ea typeface="Sora"/>
                <a:cs typeface="Sora"/>
                <a:sym typeface="Sora"/>
              </a:rPr>
              <a:t>Protection anti-DDoS : </a:t>
            </a:r>
            <a:r>
              <a:rPr lang="en-US" sz="1700">
                <a:solidFill>
                  <a:srgbClr val="3B3535"/>
                </a:solidFill>
                <a:latin typeface="Sora"/>
                <a:ea typeface="Sora"/>
                <a:cs typeface="Sora"/>
                <a:sym typeface="Sora"/>
              </a:rPr>
              <a:t>Limitation du nombre de requêtes par IP grâce au middleware </a:t>
            </a:r>
            <a:r>
              <a:rPr lang="en-US" sz="1700">
                <a:solidFill>
                  <a:srgbClr val="3B3535"/>
                </a:solidFill>
                <a:highlight>
                  <a:srgbClr val="F2F2F2"/>
                </a:highlight>
                <a:latin typeface="Consolas"/>
                <a:ea typeface="Consolas"/>
                <a:cs typeface="Consolas"/>
                <a:sym typeface="Consolas"/>
              </a:rPr>
              <a:t>ThrottleRequests</a:t>
            </a:r>
            <a:r>
              <a:rPr lang="en-US" sz="1700">
                <a:solidFill>
                  <a:srgbClr val="3B3535"/>
                </a:solidFill>
                <a:latin typeface="Sora"/>
                <a:ea typeface="Sora"/>
                <a:cs typeface="Sora"/>
                <a:sym typeface="Sora"/>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p:nvPr/>
        </p:nvSpPr>
        <p:spPr>
          <a:xfrm>
            <a:off x="748400" y="2580075"/>
            <a:ext cx="6314100" cy="3849300"/>
          </a:xfrm>
          <a:prstGeom prst="rect">
            <a:avLst/>
          </a:prstGeom>
          <a:solidFill>
            <a:srgbClr val="FFE2C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highlight>
                <a:schemeClr val="dk2"/>
              </a:highlight>
            </a:endParaRPr>
          </a:p>
        </p:txBody>
      </p:sp>
      <p:sp>
        <p:nvSpPr>
          <p:cNvPr id="382" name="Google Shape;382;p46"/>
          <p:cNvSpPr/>
          <p:nvPr/>
        </p:nvSpPr>
        <p:spPr>
          <a:xfrm>
            <a:off x="758309" y="725686"/>
            <a:ext cx="11423690"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Extraits de Code Laravel dans CineTech</a:t>
            </a:r>
            <a:endParaRPr b="0" i="0" sz="4450" u="none" cap="none" strike="noStrike"/>
          </a:p>
        </p:txBody>
      </p:sp>
      <p:sp>
        <p:nvSpPr>
          <p:cNvPr id="383" name="Google Shape;383;p46"/>
          <p:cNvSpPr/>
          <p:nvPr/>
        </p:nvSpPr>
        <p:spPr>
          <a:xfrm>
            <a:off x="758309" y="1979890"/>
            <a:ext cx="368522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Middleware IsAdmin.php</a:t>
            </a:r>
            <a:endParaRPr b="0" i="0" sz="2200" u="none" cap="none" strike="noStrike"/>
          </a:p>
        </p:txBody>
      </p:sp>
      <p:sp>
        <p:nvSpPr>
          <p:cNvPr id="384" name="Google Shape;384;p46"/>
          <p:cNvSpPr/>
          <p:nvPr/>
        </p:nvSpPr>
        <p:spPr>
          <a:xfrm>
            <a:off x="964175" y="2742251"/>
            <a:ext cx="5880900" cy="3687000"/>
          </a:xfrm>
          <a:prstGeom prst="rect">
            <a:avLst/>
          </a:prstGeom>
          <a:noFill/>
          <a:ln>
            <a:noFill/>
          </a:ln>
        </p:spPr>
        <p:txBody>
          <a:bodyPr anchorCtr="0" anchor="t" bIns="0" lIns="0" spcFirstLastPara="1" rIns="0" wrap="square" tIns="0">
            <a:noAutofit/>
          </a:bodyPr>
          <a:lstStyle/>
          <a:p>
            <a:pPr indent="0" lvl="0" marL="0" rtl="0" algn="l">
              <a:lnSpc>
                <a:spcPct val="158823"/>
              </a:lnSpc>
              <a:spcBef>
                <a:spcPts val="0"/>
              </a:spcBef>
              <a:spcAft>
                <a:spcPts val="0"/>
              </a:spcAft>
              <a:buClr>
                <a:schemeClr val="dk1"/>
              </a:buClr>
              <a:buSzPts val="1100"/>
              <a:buFont typeface="Arial"/>
              <a:buNone/>
            </a:pPr>
            <a:r>
              <a:rPr lang="en-US" sz="1500">
                <a:solidFill>
                  <a:srgbClr val="3B3535"/>
                </a:solidFill>
                <a:latin typeface="Consolas"/>
                <a:ea typeface="Consolas"/>
                <a:cs typeface="Consolas"/>
                <a:sym typeface="Consolas"/>
              </a:rPr>
              <a:t>public function handle(Request $request, Closure $next): Response</a:t>
            </a:r>
            <a:endParaRPr sz="1500">
              <a:solidFill>
                <a:srgbClr val="3B3535"/>
              </a:solidFill>
              <a:latin typeface="Consolas"/>
              <a:ea typeface="Consolas"/>
              <a:cs typeface="Consolas"/>
              <a:sym typeface="Consolas"/>
            </a:endParaRPr>
          </a:p>
          <a:p>
            <a:pPr indent="0" lvl="0" marL="0" rtl="0" algn="l">
              <a:lnSpc>
                <a:spcPct val="158823"/>
              </a:lnSpc>
              <a:spcBef>
                <a:spcPts val="0"/>
              </a:spcBef>
              <a:spcAft>
                <a:spcPts val="0"/>
              </a:spcAft>
              <a:buClr>
                <a:schemeClr val="dk1"/>
              </a:buClr>
              <a:buSzPts val="1100"/>
              <a:buFont typeface="Arial"/>
              <a:buNone/>
            </a:pPr>
            <a:r>
              <a:rPr lang="en-US" sz="1500">
                <a:solidFill>
                  <a:srgbClr val="3B3535"/>
                </a:solidFill>
                <a:latin typeface="Consolas"/>
                <a:ea typeface="Consolas"/>
                <a:cs typeface="Consolas"/>
                <a:sym typeface="Consolas"/>
              </a:rPr>
              <a:t>{</a:t>
            </a:r>
            <a:endParaRPr sz="1500">
              <a:solidFill>
                <a:srgbClr val="3B3535"/>
              </a:solidFill>
              <a:latin typeface="Consolas"/>
              <a:ea typeface="Consolas"/>
              <a:cs typeface="Consolas"/>
              <a:sym typeface="Consolas"/>
            </a:endParaRPr>
          </a:p>
          <a:p>
            <a:pPr indent="0" lvl="0" marL="0" rtl="0" algn="l">
              <a:lnSpc>
                <a:spcPct val="158823"/>
              </a:lnSpc>
              <a:spcBef>
                <a:spcPts val="0"/>
              </a:spcBef>
              <a:spcAft>
                <a:spcPts val="0"/>
              </a:spcAft>
              <a:buClr>
                <a:schemeClr val="dk1"/>
              </a:buClr>
              <a:buSzPts val="1100"/>
              <a:buFont typeface="Arial"/>
              <a:buNone/>
            </a:pPr>
            <a:r>
              <a:rPr lang="en-US" sz="1500">
                <a:solidFill>
                  <a:srgbClr val="3B3535"/>
                </a:solidFill>
                <a:latin typeface="Consolas"/>
                <a:ea typeface="Consolas"/>
                <a:cs typeface="Consolas"/>
                <a:sym typeface="Consolas"/>
              </a:rPr>
              <a:t>    if (!auth()-&gt;check() || !auth()-&gt;user()-&gt;isAdmin()) {</a:t>
            </a:r>
            <a:endParaRPr sz="1500">
              <a:solidFill>
                <a:srgbClr val="3B3535"/>
              </a:solidFill>
              <a:latin typeface="Consolas"/>
              <a:ea typeface="Consolas"/>
              <a:cs typeface="Consolas"/>
              <a:sym typeface="Consolas"/>
            </a:endParaRPr>
          </a:p>
          <a:p>
            <a:pPr indent="0" lvl="0" marL="0" rtl="0" algn="l">
              <a:lnSpc>
                <a:spcPct val="158823"/>
              </a:lnSpc>
              <a:spcBef>
                <a:spcPts val="0"/>
              </a:spcBef>
              <a:spcAft>
                <a:spcPts val="0"/>
              </a:spcAft>
              <a:buClr>
                <a:schemeClr val="dk1"/>
              </a:buClr>
              <a:buSzPts val="1100"/>
              <a:buFont typeface="Arial"/>
              <a:buNone/>
            </a:pPr>
            <a:r>
              <a:rPr lang="en-US" sz="1500">
                <a:solidFill>
                  <a:srgbClr val="3B3535"/>
                </a:solidFill>
                <a:latin typeface="Consolas"/>
                <a:ea typeface="Consolas"/>
                <a:cs typeface="Consolas"/>
                <a:sym typeface="Consolas"/>
              </a:rPr>
              <a:t>        abort(403);</a:t>
            </a:r>
            <a:endParaRPr sz="1500">
              <a:solidFill>
                <a:srgbClr val="3B3535"/>
              </a:solidFill>
              <a:latin typeface="Consolas"/>
              <a:ea typeface="Consolas"/>
              <a:cs typeface="Consolas"/>
              <a:sym typeface="Consolas"/>
            </a:endParaRPr>
          </a:p>
          <a:p>
            <a:pPr indent="0" lvl="0" marL="0" rtl="0" algn="l">
              <a:lnSpc>
                <a:spcPct val="158823"/>
              </a:lnSpc>
              <a:spcBef>
                <a:spcPts val="0"/>
              </a:spcBef>
              <a:spcAft>
                <a:spcPts val="0"/>
              </a:spcAft>
              <a:buClr>
                <a:schemeClr val="dk1"/>
              </a:buClr>
              <a:buSzPts val="1100"/>
              <a:buFont typeface="Arial"/>
              <a:buNone/>
            </a:pPr>
            <a:r>
              <a:rPr lang="en-US" sz="1500">
                <a:solidFill>
                  <a:srgbClr val="3B3535"/>
                </a:solidFill>
                <a:latin typeface="Consolas"/>
                <a:ea typeface="Consolas"/>
                <a:cs typeface="Consolas"/>
                <a:sym typeface="Consolas"/>
              </a:rPr>
              <a:t>    }</a:t>
            </a:r>
            <a:endParaRPr sz="1500">
              <a:solidFill>
                <a:srgbClr val="3B3535"/>
              </a:solidFill>
              <a:latin typeface="Consolas"/>
              <a:ea typeface="Consolas"/>
              <a:cs typeface="Consolas"/>
              <a:sym typeface="Consolas"/>
            </a:endParaRPr>
          </a:p>
          <a:p>
            <a:pPr indent="0" lvl="0" marL="0" rtl="0" algn="l">
              <a:lnSpc>
                <a:spcPct val="158823"/>
              </a:lnSpc>
              <a:spcBef>
                <a:spcPts val="0"/>
              </a:spcBef>
              <a:spcAft>
                <a:spcPts val="0"/>
              </a:spcAft>
              <a:buClr>
                <a:schemeClr val="dk1"/>
              </a:buClr>
              <a:buSzPts val="1100"/>
              <a:buFont typeface="Arial"/>
              <a:buNone/>
            </a:pPr>
            <a:r>
              <a:t/>
            </a:r>
            <a:endParaRPr sz="1500">
              <a:solidFill>
                <a:srgbClr val="3B3535"/>
              </a:solidFill>
              <a:latin typeface="Consolas"/>
              <a:ea typeface="Consolas"/>
              <a:cs typeface="Consolas"/>
              <a:sym typeface="Consolas"/>
            </a:endParaRPr>
          </a:p>
          <a:p>
            <a:pPr indent="0" lvl="0" marL="0" rtl="0" algn="l">
              <a:lnSpc>
                <a:spcPct val="158823"/>
              </a:lnSpc>
              <a:spcBef>
                <a:spcPts val="0"/>
              </a:spcBef>
              <a:spcAft>
                <a:spcPts val="0"/>
              </a:spcAft>
              <a:buClr>
                <a:schemeClr val="dk1"/>
              </a:buClr>
              <a:buSzPts val="1100"/>
              <a:buFont typeface="Arial"/>
              <a:buNone/>
            </a:pPr>
            <a:r>
              <a:rPr lang="en-US" sz="1500">
                <a:solidFill>
                  <a:srgbClr val="3B3535"/>
                </a:solidFill>
                <a:latin typeface="Consolas"/>
                <a:ea typeface="Consolas"/>
                <a:cs typeface="Consolas"/>
                <a:sym typeface="Consolas"/>
              </a:rPr>
              <a:t>    return $next($request);</a:t>
            </a:r>
            <a:endParaRPr sz="1500">
              <a:solidFill>
                <a:srgbClr val="3B3535"/>
              </a:solidFill>
              <a:latin typeface="Consolas"/>
              <a:ea typeface="Consolas"/>
              <a:cs typeface="Consolas"/>
              <a:sym typeface="Consolas"/>
            </a:endParaRPr>
          </a:p>
          <a:p>
            <a:pPr indent="0" lvl="0" marL="0" rtl="0" algn="l">
              <a:lnSpc>
                <a:spcPct val="158823"/>
              </a:lnSpc>
              <a:spcBef>
                <a:spcPts val="0"/>
              </a:spcBef>
              <a:spcAft>
                <a:spcPts val="0"/>
              </a:spcAft>
              <a:buClr>
                <a:schemeClr val="dk1"/>
              </a:buClr>
              <a:buSzPts val="1100"/>
              <a:buFont typeface="Arial"/>
              <a:buNone/>
            </a:pPr>
            <a:r>
              <a:rPr lang="en-US" sz="1500">
                <a:solidFill>
                  <a:srgbClr val="3B3535"/>
                </a:solidFill>
                <a:latin typeface="Consolas"/>
                <a:ea typeface="Consolas"/>
                <a:cs typeface="Consolas"/>
                <a:sym typeface="Consolas"/>
              </a:rPr>
              <a:t>}</a:t>
            </a:r>
            <a:endParaRPr sz="1500">
              <a:solidFill>
                <a:srgbClr val="3B3535"/>
              </a:solidFill>
              <a:latin typeface="Consolas"/>
              <a:ea typeface="Consolas"/>
              <a:cs typeface="Consolas"/>
              <a:sym typeface="Consolas"/>
            </a:endParaRPr>
          </a:p>
        </p:txBody>
      </p:sp>
      <p:sp>
        <p:nvSpPr>
          <p:cNvPr id="385" name="Google Shape;385;p46"/>
          <p:cNvSpPr/>
          <p:nvPr/>
        </p:nvSpPr>
        <p:spPr>
          <a:xfrm>
            <a:off x="7587139" y="1979890"/>
            <a:ext cx="3958947"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Policy CommentPolicy.php</a:t>
            </a:r>
            <a:endParaRPr b="0" i="0" sz="2200" u="none" cap="none" strike="noStrike"/>
          </a:p>
        </p:txBody>
      </p:sp>
      <p:sp>
        <p:nvSpPr>
          <p:cNvPr id="386" name="Google Shape;386;p46"/>
          <p:cNvSpPr/>
          <p:nvPr/>
        </p:nvSpPr>
        <p:spPr>
          <a:xfrm>
            <a:off x="7587139" y="2579846"/>
            <a:ext cx="6292572" cy="2405063"/>
          </a:xfrm>
          <a:prstGeom prst="roundRect">
            <a:avLst>
              <a:gd fmla="val 3784"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6"/>
          <p:cNvSpPr/>
          <p:nvPr/>
        </p:nvSpPr>
        <p:spPr>
          <a:xfrm>
            <a:off x="7576425" y="2579851"/>
            <a:ext cx="6314100" cy="2948100"/>
          </a:xfrm>
          <a:prstGeom prst="roundRect">
            <a:avLst>
              <a:gd fmla="val 1351" name="adj"/>
            </a:avLst>
          </a:prstGeom>
          <a:solidFill>
            <a:srgbClr val="FE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6"/>
          <p:cNvSpPr/>
          <p:nvPr/>
        </p:nvSpPr>
        <p:spPr>
          <a:xfrm>
            <a:off x="7793000" y="2742250"/>
            <a:ext cx="5880900" cy="2564400"/>
          </a:xfrm>
          <a:prstGeom prst="rect">
            <a:avLst/>
          </a:prstGeom>
          <a:noFill/>
          <a:ln>
            <a:noFill/>
          </a:ln>
        </p:spPr>
        <p:txBody>
          <a:bodyPr anchorCtr="0" anchor="t" bIns="0" lIns="0" spcFirstLastPara="1" rIns="0" wrap="square" tIns="0">
            <a:noAutofit/>
          </a:bodyPr>
          <a:lstStyle/>
          <a:p>
            <a:pPr indent="0" lvl="0" marL="0" rtl="0" algn="l">
              <a:lnSpc>
                <a:spcPct val="158823"/>
              </a:lnSpc>
              <a:spcBef>
                <a:spcPts val="0"/>
              </a:spcBef>
              <a:spcAft>
                <a:spcPts val="0"/>
              </a:spcAft>
              <a:buClr>
                <a:schemeClr val="dk1"/>
              </a:buClr>
              <a:buSzPts val="1100"/>
              <a:buFont typeface="Arial"/>
              <a:buNone/>
            </a:pPr>
            <a:r>
              <a:rPr lang="en-US" sz="1700">
                <a:solidFill>
                  <a:srgbClr val="3B3535"/>
                </a:solidFill>
                <a:latin typeface="Consolas"/>
                <a:ea typeface="Consolas"/>
                <a:cs typeface="Consolas"/>
                <a:sym typeface="Consolas"/>
              </a:rPr>
              <a:t>public function delete(User $user, Comment $comment)</a:t>
            </a:r>
            <a:endParaRPr sz="1700">
              <a:solidFill>
                <a:srgbClr val="3B3535"/>
              </a:solidFill>
              <a:latin typeface="Consolas"/>
              <a:ea typeface="Consolas"/>
              <a:cs typeface="Consolas"/>
              <a:sym typeface="Consolas"/>
            </a:endParaRPr>
          </a:p>
          <a:p>
            <a:pPr indent="0" lvl="0" marL="0" rtl="0" algn="l">
              <a:lnSpc>
                <a:spcPct val="158823"/>
              </a:lnSpc>
              <a:spcBef>
                <a:spcPts val="0"/>
              </a:spcBef>
              <a:spcAft>
                <a:spcPts val="0"/>
              </a:spcAft>
              <a:buClr>
                <a:schemeClr val="dk1"/>
              </a:buClr>
              <a:buSzPts val="1100"/>
              <a:buFont typeface="Arial"/>
              <a:buNone/>
            </a:pPr>
            <a:r>
              <a:rPr lang="en-US" sz="1700">
                <a:solidFill>
                  <a:srgbClr val="3B3535"/>
                </a:solidFill>
                <a:latin typeface="Consolas"/>
                <a:ea typeface="Consolas"/>
                <a:cs typeface="Consolas"/>
                <a:sym typeface="Consolas"/>
              </a:rPr>
              <a:t>{</a:t>
            </a:r>
            <a:endParaRPr sz="1700">
              <a:solidFill>
                <a:srgbClr val="3B3535"/>
              </a:solidFill>
              <a:latin typeface="Consolas"/>
              <a:ea typeface="Consolas"/>
              <a:cs typeface="Consolas"/>
              <a:sym typeface="Consolas"/>
            </a:endParaRPr>
          </a:p>
          <a:p>
            <a:pPr indent="0" lvl="0" marL="0" rtl="0" algn="l">
              <a:lnSpc>
                <a:spcPct val="158823"/>
              </a:lnSpc>
              <a:spcBef>
                <a:spcPts val="0"/>
              </a:spcBef>
              <a:spcAft>
                <a:spcPts val="0"/>
              </a:spcAft>
              <a:buClr>
                <a:schemeClr val="dk1"/>
              </a:buClr>
              <a:buSzPts val="1100"/>
              <a:buFont typeface="Arial"/>
              <a:buNone/>
            </a:pPr>
            <a:r>
              <a:rPr lang="en-US" sz="1700">
                <a:solidFill>
                  <a:srgbClr val="3B3535"/>
                </a:solidFill>
                <a:latin typeface="Consolas"/>
                <a:ea typeface="Consolas"/>
                <a:cs typeface="Consolas"/>
                <a:sym typeface="Consolas"/>
              </a:rPr>
              <a:t>    return $user-&gt;id === $comment-&gt;user_id || $user-&gt;isAdmin();</a:t>
            </a:r>
            <a:endParaRPr sz="1700">
              <a:solidFill>
                <a:srgbClr val="3B3535"/>
              </a:solidFill>
              <a:latin typeface="Consolas"/>
              <a:ea typeface="Consolas"/>
              <a:cs typeface="Consolas"/>
              <a:sym typeface="Consolas"/>
            </a:endParaRPr>
          </a:p>
          <a:p>
            <a:pPr indent="0" lvl="0" marL="0" rtl="0" algn="l">
              <a:lnSpc>
                <a:spcPct val="158823"/>
              </a:lnSpc>
              <a:spcBef>
                <a:spcPts val="0"/>
              </a:spcBef>
              <a:spcAft>
                <a:spcPts val="0"/>
              </a:spcAft>
              <a:buClr>
                <a:schemeClr val="dk1"/>
              </a:buClr>
              <a:buSzPts val="1100"/>
              <a:buFont typeface="Arial"/>
              <a:buNone/>
            </a:pPr>
            <a:r>
              <a:rPr lang="en-US" sz="1700">
                <a:solidFill>
                  <a:srgbClr val="3B3535"/>
                </a:solidFill>
                <a:latin typeface="Consolas"/>
                <a:ea typeface="Consolas"/>
                <a:cs typeface="Consolas"/>
                <a:sym typeface="Consolas"/>
              </a:rPr>
              <a:t>}</a:t>
            </a:r>
            <a:endParaRPr sz="1700">
              <a:solidFill>
                <a:srgbClr val="3B3535"/>
              </a:solidFill>
              <a:latin typeface="Consolas"/>
              <a:ea typeface="Consolas"/>
              <a:cs typeface="Consolas"/>
              <a:sym typeface="Consolas"/>
            </a:endParaRPr>
          </a:p>
          <a:p>
            <a:pPr indent="0" lvl="0" marL="0" rtl="0" algn="l">
              <a:lnSpc>
                <a:spcPct val="158823"/>
              </a:lnSpc>
              <a:spcBef>
                <a:spcPts val="0"/>
              </a:spcBef>
              <a:spcAft>
                <a:spcPts val="0"/>
              </a:spcAft>
              <a:buClr>
                <a:schemeClr val="dk1"/>
              </a:buClr>
              <a:buSzPts val="1100"/>
              <a:buFont typeface="Arial"/>
              <a:buNone/>
            </a:pPr>
            <a:r>
              <a:t/>
            </a:r>
            <a:endParaRPr sz="1700">
              <a:solidFill>
                <a:srgbClr val="3B3535"/>
              </a:solidFill>
              <a:latin typeface="Consolas"/>
              <a:ea typeface="Consolas"/>
              <a:cs typeface="Consolas"/>
              <a:sym typeface="Consolas"/>
            </a:endParaRPr>
          </a:p>
          <a:p>
            <a:pPr indent="0" lvl="0" marL="0" marR="0" rtl="0" algn="l">
              <a:lnSpc>
                <a:spcPct val="158823"/>
              </a:lnSpc>
              <a:spcBef>
                <a:spcPts val="0"/>
              </a:spcBef>
              <a:spcAft>
                <a:spcPts val="0"/>
              </a:spcAft>
              <a:buClr>
                <a:srgbClr val="3B3535"/>
              </a:buClr>
              <a:buSzPts val="1700"/>
              <a:buFont typeface="Consolas"/>
              <a:buNone/>
            </a:pPr>
            <a:r>
              <a:t/>
            </a:r>
            <a:endParaRPr sz="1700">
              <a:solidFill>
                <a:srgbClr val="3B3535"/>
              </a:solidFill>
              <a:latin typeface="Consolas"/>
              <a:ea typeface="Consolas"/>
              <a:cs typeface="Consolas"/>
              <a:sym typeface="Consolas"/>
            </a:endParaRPr>
          </a:p>
        </p:txBody>
      </p:sp>
      <p:sp>
        <p:nvSpPr>
          <p:cNvPr id="389" name="Google Shape;389;p46"/>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7"/>
          <p:cNvSpPr/>
          <p:nvPr/>
        </p:nvSpPr>
        <p:spPr>
          <a:xfrm>
            <a:off x="758309" y="1268135"/>
            <a:ext cx="10009346"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Scénario d'Usage : Avis sur un Film</a:t>
            </a:r>
            <a:endParaRPr b="0" i="0" sz="4450" u="none" cap="none" strike="noStrike"/>
          </a:p>
        </p:txBody>
      </p:sp>
      <p:sp>
        <p:nvSpPr>
          <p:cNvPr id="396" name="Google Shape;396;p47"/>
          <p:cNvSpPr/>
          <p:nvPr/>
        </p:nvSpPr>
        <p:spPr>
          <a:xfrm>
            <a:off x="758309" y="4375495"/>
            <a:ext cx="3156600" cy="216600"/>
          </a:xfrm>
          <a:prstGeom prst="roundRect">
            <a:avLst>
              <a:gd fmla="val 42017"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7"/>
          <p:cNvSpPr/>
          <p:nvPr/>
        </p:nvSpPr>
        <p:spPr>
          <a:xfrm>
            <a:off x="974884" y="4808644"/>
            <a:ext cx="2723400" cy="7125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lang="en-US" sz="2200">
                <a:solidFill>
                  <a:srgbClr val="3B3535"/>
                </a:solidFill>
                <a:latin typeface="Sora"/>
                <a:ea typeface="Sora"/>
                <a:cs typeface="Sora"/>
                <a:sym typeface="Sora"/>
              </a:rPr>
              <a:t>Authentification</a:t>
            </a:r>
            <a:endParaRPr b="0" i="0" sz="2200" u="none" cap="none" strike="noStrike"/>
          </a:p>
        </p:txBody>
      </p:sp>
      <p:sp>
        <p:nvSpPr>
          <p:cNvPr id="398" name="Google Shape;398;p47"/>
          <p:cNvSpPr/>
          <p:nvPr/>
        </p:nvSpPr>
        <p:spPr>
          <a:xfrm>
            <a:off x="4077295" y="4050573"/>
            <a:ext cx="3156600" cy="216600"/>
          </a:xfrm>
          <a:prstGeom prst="roundRect">
            <a:avLst>
              <a:gd fmla="val 42017"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7"/>
          <p:cNvSpPr/>
          <p:nvPr/>
        </p:nvSpPr>
        <p:spPr>
          <a:xfrm>
            <a:off x="4293870" y="4483723"/>
            <a:ext cx="27237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Recherche du Film</a:t>
            </a:r>
            <a:endParaRPr b="0" i="0" sz="2200" u="none" cap="none" strike="noStrike"/>
          </a:p>
        </p:txBody>
      </p:sp>
      <p:sp>
        <p:nvSpPr>
          <p:cNvPr id="400" name="Google Shape;400;p47"/>
          <p:cNvSpPr/>
          <p:nvPr/>
        </p:nvSpPr>
        <p:spPr>
          <a:xfrm>
            <a:off x="7396401" y="3725533"/>
            <a:ext cx="3156600" cy="216600"/>
          </a:xfrm>
          <a:prstGeom prst="roundRect">
            <a:avLst>
              <a:gd fmla="val 42017"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7"/>
          <p:cNvSpPr/>
          <p:nvPr/>
        </p:nvSpPr>
        <p:spPr>
          <a:xfrm>
            <a:off x="7612975" y="4158682"/>
            <a:ext cx="2723400" cy="7125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Rédaction du </a:t>
            </a:r>
            <a:r>
              <a:rPr lang="en-US" sz="2200">
                <a:solidFill>
                  <a:srgbClr val="3B3535"/>
                </a:solidFill>
                <a:latin typeface="Sora"/>
                <a:ea typeface="Sora"/>
                <a:cs typeface="Sora"/>
                <a:sym typeface="Sora"/>
              </a:rPr>
              <a:t>c</a:t>
            </a:r>
            <a:r>
              <a:rPr b="0" i="0" lang="en-US" sz="2200" u="none" cap="none" strike="noStrike">
                <a:solidFill>
                  <a:srgbClr val="3B3535"/>
                </a:solidFill>
                <a:latin typeface="Sora"/>
                <a:ea typeface="Sora"/>
                <a:cs typeface="Sora"/>
                <a:sym typeface="Sora"/>
              </a:rPr>
              <a:t>ommentaire</a:t>
            </a:r>
            <a:endParaRPr b="0" i="0" sz="2200" u="none" cap="none" strike="noStrike"/>
          </a:p>
        </p:txBody>
      </p:sp>
      <p:sp>
        <p:nvSpPr>
          <p:cNvPr id="402" name="Google Shape;402;p47"/>
          <p:cNvSpPr/>
          <p:nvPr/>
        </p:nvSpPr>
        <p:spPr>
          <a:xfrm>
            <a:off x="10715387" y="3400611"/>
            <a:ext cx="3156600" cy="216600"/>
          </a:xfrm>
          <a:prstGeom prst="roundRect">
            <a:avLst>
              <a:gd fmla="val 42017"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7"/>
          <p:cNvSpPr/>
          <p:nvPr/>
        </p:nvSpPr>
        <p:spPr>
          <a:xfrm>
            <a:off x="10931962" y="3833761"/>
            <a:ext cx="2723700" cy="7125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Publication et </a:t>
            </a:r>
            <a:r>
              <a:rPr lang="en-US" sz="2200">
                <a:solidFill>
                  <a:srgbClr val="3B3535"/>
                </a:solidFill>
                <a:latin typeface="Sora"/>
                <a:ea typeface="Sora"/>
                <a:cs typeface="Sora"/>
                <a:sym typeface="Sora"/>
              </a:rPr>
              <a:t>affichage</a:t>
            </a:r>
            <a:endParaRPr b="0" i="0" sz="2200" u="none" cap="none" strike="noStrike"/>
          </a:p>
        </p:txBody>
      </p:sp>
      <p:sp>
        <p:nvSpPr>
          <p:cNvPr id="404" name="Google Shape;404;p47"/>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descr="preencoded.png" id="410" name="Google Shape;410;p4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11" name="Google Shape;411;p48"/>
          <p:cNvSpPr/>
          <p:nvPr/>
        </p:nvSpPr>
        <p:spPr>
          <a:xfrm>
            <a:off x="6244709" y="810050"/>
            <a:ext cx="7627500" cy="14253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Cas d'Usage: Soumission d'un Avis Utilisateur</a:t>
            </a:r>
            <a:endParaRPr b="0" i="0" sz="4450" u="none" cap="none" strike="noStrike"/>
          </a:p>
        </p:txBody>
      </p:sp>
      <p:sp>
        <p:nvSpPr>
          <p:cNvPr id="412" name="Google Shape;412;p48"/>
          <p:cNvSpPr/>
          <p:nvPr/>
        </p:nvSpPr>
        <p:spPr>
          <a:xfrm>
            <a:off x="6244709" y="2899100"/>
            <a:ext cx="7627500" cy="693300"/>
          </a:xfrm>
          <a:prstGeom prst="rect">
            <a:avLst/>
          </a:prstGeom>
          <a:noFill/>
          <a:ln>
            <a:noFill/>
          </a:ln>
        </p:spPr>
        <p:txBody>
          <a:bodyPr anchorCtr="0" anchor="t" bIns="0" lIns="0" spcFirstLastPara="1" rIns="0" wrap="square" tIns="0">
            <a:noAutofit/>
          </a:bodyPr>
          <a:lstStyle/>
          <a:p>
            <a:pPr indent="-336550" lvl="0" marL="457200" marR="0" rtl="0" algn="l">
              <a:lnSpc>
                <a:spcPct val="158823"/>
              </a:lnSpc>
              <a:spcBef>
                <a:spcPts val="0"/>
              </a:spcBef>
              <a:spcAft>
                <a:spcPts val="0"/>
              </a:spcAft>
              <a:buClr>
                <a:srgbClr val="3B3535"/>
              </a:buClr>
              <a:buSzPts val="1700"/>
              <a:buFont typeface="Sora"/>
              <a:buChar char="-"/>
            </a:pPr>
            <a:r>
              <a:rPr b="0" i="0" lang="en-US" sz="1700" u="none" cap="none" strike="noStrike">
                <a:solidFill>
                  <a:srgbClr val="3B3535"/>
                </a:solidFill>
                <a:latin typeface="Sora"/>
                <a:ea typeface="Sora"/>
                <a:cs typeface="Sora"/>
                <a:sym typeface="Sora"/>
              </a:rPr>
              <a:t>Sur la page d’un film, </a:t>
            </a:r>
            <a:r>
              <a:rPr lang="en-US" sz="1700">
                <a:solidFill>
                  <a:srgbClr val="3B3535"/>
                </a:solidFill>
                <a:latin typeface="Sora"/>
                <a:ea typeface="Sora"/>
                <a:cs typeface="Sora"/>
                <a:sym typeface="Sora"/>
              </a:rPr>
              <a:t>User </a:t>
            </a:r>
            <a:r>
              <a:rPr b="0" i="0" lang="en-US" sz="1700" u="none" cap="none" strike="noStrike">
                <a:solidFill>
                  <a:srgbClr val="3B3535"/>
                </a:solidFill>
                <a:latin typeface="Sora"/>
                <a:ea typeface="Sora"/>
                <a:cs typeface="Sora"/>
                <a:sym typeface="Sora"/>
              </a:rPr>
              <a:t>complète le formulaire de commentaire en ajoutant "Incroyable le film !"</a:t>
            </a:r>
            <a:endParaRPr b="0" i="0" sz="1700" u="none" cap="none" strike="noStrike"/>
          </a:p>
        </p:txBody>
      </p:sp>
      <p:sp>
        <p:nvSpPr>
          <p:cNvPr id="413" name="Google Shape;413;p48"/>
          <p:cNvSpPr/>
          <p:nvPr/>
        </p:nvSpPr>
        <p:spPr>
          <a:xfrm>
            <a:off x="6244700" y="4086914"/>
            <a:ext cx="7627500" cy="307500"/>
          </a:xfrm>
          <a:prstGeom prst="rect">
            <a:avLst/>
          </a:prstGeom>
          <a:noFill/>
          <a:ln>
            <a:noFill/>
          </a:ln>
        </p:spPr>
        <p:txBody>
          <a:bodyPr anchorCtr="0" anchor="t" bIns="0" lIns="0" spcFirstLastPara="1" rIns="0" wrap="square" tIns="0">
            <a:noAutofit/>
          </a:bodyPr>
          <a:lstStyle/>
          <a:p>
            <a:pPr indent="-336550" lvl="0" marL="457200" marR="0" rtl="0" algn="l">
              <a:lnSpc>
                <a:spcPct val="158823"/>
              </a:lnSpc>
              <a:spcBef>
                <a:spcPts val="0"/>
              </a:spcBef>
              <a:spcAft>
                <a:spcPts val="0"/>
              </a:spcAft>
              <a:buClr>
                <a:srgbClr val="3B3535"/>
              </a:buClr>
              <a:buSzPts val="1700"/>
              <a:buFont typeface="Sora"/>
              <a:buChar char="-"/>
            </a:pPr>
            <a:r>
              <a:rPr b="0" i="0" lang="en-US" sz="1700" u="none" cap="none" strike="noStrike">
                <a:solidFill>
                  <a:srgbClr val="3B3535"/>
                </a:solidFill>
                <a:latin typeface="Sora"/>
                <a:ea typeface="Sora"/>
                <a:cs typeface="Sora"/>
                <a:sym typeface="Sora"/>
              </a:rPr>
              <a:t>La soumission s’effectue</a:t>
            </a:r>
            <a:r>
              <a:rPr b="0" i="0" lang="en-US" sz="1700" u="none" cap="none" strike="noStrike">
                <a:solidFill>
                  <a:srgbClr val="3B3535"/>
                </a:solidFill>
                <a:latin typeface="Sora"/>
                <a:ea typeface="Sora"/>
                <a:cs typeface="Sora"/>
                <a:sym typeface="Sora"/>
              </a:rPr>
              <a:t> via une requête AJAX avec Axio</a:t>
            </a:r>
            <a:r>
              <a:rPr lang="en-US" sz="1700">
                <a:solidFill>
                  <a:srgbClr val="3B3535"/>
                </a:solidFill>
                <a:latin typeface="Sora"/>
                <a:ea typeface="Sora"/>
                <a:cs typeface="Sora"/>
                <a:sym typeface="Sora"/>
              </a:rPr>
              <a:t>s</a:t>
            </a:r>
            <a:endParaRPr b="0" i="0" sz="1700" u="none" cap="none" strike="noStrike"/>
          </a:p>
        </p:txBody>
      </p:sp>
      <p:sp>
        <p:nvSpPr>
          <p:cNvPr id="414" name="Google Shape;414;p48"/>
          <p:cNvSpPr/>
          <p:nvPr/>
        </p:nvSpPr>
        <p:spPr>
          <a:xfrm>
            <a:off x="6244709" y="5132207"/>
            <a:ext cx="7627500" cy="701100"/>
          </a:xfrm>
          <a:prstGeom prst="rect">
            <a:avLst/>
          </a:prstGeom>
          <a:noFill/>
          <a:ln>
            <a:noFill/>
          </a:ln>
        </p:spPr>
        <p:txBody>
          <a:bodyPr anchorCtr="0" anchor="t" bIns="0" lIns="0" spcFirstLastPara="1" rIns="0" wrap="square" tIns="0">
            <a:noAutofit/>
          </a:bodyPr>
          <a:lstStyle/>
          <a:p>
            <a:pPr indent="-336550" lvl="0" marL="457200" marR="0" rtl="0" algn="l">
              <a:lnSpc>
                <a:spcPct val="158823"/>
              </a:lnSpc>
              <a:spcBef>
                <a:spcPts val="0"/>
              </a:spcBef>
              <a:spcAft>
                <a:spcPts val="0"/>
              </a:spcAft>
              <a:buClr>
                <a:srgbClr val="3B3535"/>
              </a:buClr>
              <a:buSzPts val="1700"/>
              <a:buChar char="-"/>
            </a:pPr>
            <a:r>
              <a:rPr b="0" i="0" lang="en-US" sz="1700" u="none" cap="none" strike="noStrike">
                <a:solidFill>
                  <a:srgbClr val="3B3535"/>
                </a:solidFill>
                <a:latin typeface="Sora"/>
                <a:ea typeface="Sora"/>
                <a:cs typeface="Sora"/>
                <a:sym typeface="Sora"/>
              </a:rPr>
              <a:t>Le contrôleur </a:t>
            </a:r>
            <a:r>
              <a:rPr b="0" i="0" lang="en-US" sz="1700" u="none" cap="none" strike="noStrike">
                <a:solidFill>
                  <a:srgbClr val="3B3535"/>
                </a:solidFill>
                <a:highlight>
                  <a:srgbClr val="F2F2F2"/>
                </a:highlight>
                <a:latin typeface="Consolas"/>
                <a:ea typeface="Consolas"/>
                <a:cs typeface="Consolas"/>
                <a:sym typeface="Consolas"/>
              </a:rPr>
              <a:t>CommentController</a:t>
            </a:r>
            <a:r>
              <a:rPr b="0" i="0" lang="en-US" sz="1700" u="none" cap="none" strike="noStrike">
                <a:solidFill>
                  <a:srgbClr val="3B3535"/>
                </a:solidFill>
                <a:latin typeface="Sora"/>
                <a:ea typeface="Sora"/>
                <a:cs typeface="Sora"/>
                <a:sym typeface="Sora"/>
              </a:rPr>
              <a:t> intercepte la requête, vérifie les autorisations via le middleware, et valide les données.</a:t>
            </a:r>
            <a:endParaRPr b="0" i="0" sz="1700" u="none" cap="none" strike="noStrike"/>
          </a:p>
        </p:txBody>
      </p:sp>
      <p:sp>
        <p:nvSpPr>
          <p:cNvPr id="415" name="Google Shape;415;p48"/>
          <p:cNvSpPr/>
          <p:nvPr/>
        </p:nvSpPr>
        <p:spPr>
          <a:xfrm>
            <a:off x="6244709" y="6571068"/>
            <a:ext cx="7627500" cy="693300"/>
          </a:xfrm>
          <a:prstGeom prst="rect">
            <a:avLst/>
          </a:prstGeom>
          <a:noFill/>
          <a:ln>
            <a:noFill/>
          </a:ln>
        </p:spPr>
        <p:txBody>
          <a:bodyPr anchorCtr="0" anchor="t" bIns="0" lIns="0" spcFirstLastPara="1" rIns="0" wrap="square" tIns="0">
            <a:noAutofit/>
          </a:bodyPr>
          <a:lstStyle/>
          <a:p>
            <a:pPr indent="-336550" lvl="0" marL="457200" marR="0" rtl="0" algn="l">
              <a:lnSpc>
                <a:spcPct val="158823"/>
              </a:lnSpc>
              <a:spcBef>
                <a:spcPts val="0"/>
              </a:spcBef>
              <a:spcAft>
                <a:spcPts val="0"/>
              </a:spcAft>
              <a:buClr>
                <a:srgbClr val="3B3535"/>
              </a:buClr>
              <a:buSzPts val="1700"/>
              <a:buFont typeface="Sora"/>
              <a:buChar char="-"/>
            </a:pPr>
            <a:r>
              <a:rPr b="0" i="0" lang="en-US" sz="1700" u="none" cap="none" strike="noStrike">
                <a:solidFill>
                  <a:srgbClr val="3B3535"/>
                </a:solidFill>
                <a:latin typeface="Sora"/>
                <a:ea typeface="Sora"/>
                <a:cs typeface="Sora"/>
                <a:sym typeface="Sora"/>
              </a:rPr>
              <a:t>L’avis est ensuite enregistré dans la base de données avec les références utilisateur et film, puis affiché instantanément.</a:t>
            </a:r>
            <a:endParaRPr b="0" i="0" sz="1700" u="none" cap="none" strike="noStrike"/>
          </a:p>
        </p:txBody>
      </p:sp>
      <p:sp>
        <p:nvSpPr>
          <p:cNvPr id="416" name="Google Shape;416;p48"/>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descr="preencoded.png" id="422" name="Google Shape;422;p4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23" name="Google Shape;423;p49"/>
          <p:cNvSpPr/>
          <p:nvPr/>
        </p:nvSpPr>
        <p:spPr>
          <a:xfrm>
            <a:off x="758309" y="1249204"/>
            <a:ext cx="7627382" cy="1425416"/>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Résultat Final : Avis Publié en Temps Réel</a:t>
            </a:r>
            <a:endParaRPr b="0" i="0" sz="4450" u="none" cap="none" strike="noStrike"/>
          </a:p>
        </p:txBody>
      </p:sp>
      <p:sp>
        <p:nvSpPr>
          <p:cNvPr id="424" name="Google Shape;424;p49"/>
          <p:cNvSpPr/>
          <p:nvPr/>
        </p:nvSpPr>
        <p:spPr>
          <a:xfrm>
            <a:off x="1002030" y="2999542"/>
            <a:ext cx="30480" cy="3980855"/>
          </a:xfrm>
          <a:prstGeom prst="roundRect">
            <a:avLst>
              <a:gd fmla="val 298550" name="adj"/>
            </a:avLst>
          </a:prstGeom>
          <a:solidFill>
            <a:srgbClr val="E4C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9"/>
          <p:cNvSpPr/>
          <p:nvPr/>
        </p:nvSpPr>
        <p:spPr>
          <a:xfrm>
            <a:off x="1215271" y="3228023"/>
            <a:ext cx="649962" cy="30480"/>
          </a:xfrm>
          <a:prstGeom prst="roundRect">
            <a:avLst>
              <a:gd fmla="val 298550" name="adj"/>
            </a:avLst>
          </a:prstGeom>
          <a:solidFill>
            <a:srgbClr val="E4C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9"/>
          <p:cNvSpPr/>
          <p:nvPr/>
        </p:nvSpPr>
        <p:spPr>
          <a:xfrm>
            <a:off x="758309" y="2999542"/>
            <a:ext cx="487442" cy="487442"/>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9"/>
          <p:cNvSpPr/>
          <p:nvPr/>
        </p:nvSpPr>
        <p:spPr>
          <a:xfrm>
            <a:off x="830997" y="3029486"/>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Sora"/>
              <a:buNone/>
            </a:pPr>
            <a:r>
              <a:rPr b="0" i="0" lang="en-US" sz="2650" u="none" cap="none" strike="noStrike">
                <a:solidFill>
                  <a:srgbClr val="3B3535"/>
                </a:solidFill>
                <a:latin typeface="Sora"/>
                <a:ea typeface="Sora"/>
                <a:cs typeface="Sora"/>
                <a:sym typeface="Sora"/>
              </a:rPr>
              <a:t>1</a:t>
            </a:r>
            <a:endParaRPr b="0" i="0" sz="2650" u="none" cap="none" strike="noStrike"/>
          </a:p>
        </p:txBody>
      </p:sp>
      <p:sp>
        <p:nvSpPr>
          <p:cNvPr id="428" name="Google Shape;428;p49"/>
          <p:cNvSpPr/>
          <p:nvPr/>
        </p:nvSpPr>
        <p:spPr>
          <a:xfrm>
            <a:off x="2085261" y="3073956"/>
            <a:ext cx="3254335"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Soumission Front-End</a:t>
            </a:r>
            <a:endParaRPr b="0" i="0" sz="2200" u="none" cap="none" strike="noStrike"/>
          </a:p>
        </p:txBody>
      </p:sp>
      <p:sp>
        <p:nvSpPr>
          <p:cNvPr id="429" name="Google Shape;429;p49"/>
          <p:cNvSpPr/>
          <p:nvPr/>
        </p:nvSpPr>
        <p:spPr>
          <a:xfrm>
            <a:off x="1215271" y="4094559"/>
            <a:ext cx="649962" cy="30480"/>
          </a:xfrm>
          <a:prstGeom prst="roundRect">
            <a:avLst>
              <a:gd fmla="val 298550" name="adj"/>
            </a:avLst>
          </a:prstGeom>
          <a:solidFill>
            <a:srgbClr val="E4C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9"/>
          <p:cNvSpPr/>
          <p:nvPr/>
        </p:nvSpPr>
        <p:spPr>
          <a:xfrm>
            <a:off x="758309" y="3866078"/>
            <a:ext cx="487442" cy="487442"/>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9"/>
          <p:cNvSpPr/>
          <p:nvPr/>
        </p:nvSpPr>
        <p:spPr>
          <a:xfrm>
            <a:off x="830997" y="3896023"/>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Sora"/>
              <a:buNone/>
            </a:pPr>
            <a:r>
              <a:rPr b="0" i="0" lang="en-US" sz="2650" u="none" cap="none" strike="noStrike">
                <a:solidFill>
                  <a:srgbClr val="3B3535"/>
                </a:solidFill>
                <a:latin typeface="Sora"/>
                <a:ea typeface="Sora"/>
                <a:cs typeface="Sora"/>
                <a:sym typeface="Sora"/>
              </a:rPr>
              <a:t>2</a:t>
            </a:r>
            <a:endParaRPr b="0" i="0" sz="2650" u="none" cap="none" strike="noStrike"/>
          </a:p>
        </p:txBody>
      </p:sp>
      <p:sp>
        <p:nvSpPr>
          <p:cNvPr id="432" name="Google Shape;432;p49"/>
          <p:cNvSpPr/>
          <p:nvPr/>
        </p:nvSpPr>
        <p:spPr>
          <a:xfrm>
            <a:off x="2085261" y="3940492"/>
            <a:ext cx="3072170"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Traitement Back-End</a:t>
            </a:r>
            <a:endParaRPr b="0" i="0" sz="2200" u="none" cap="none" strike="noStrike"/>
          </a:p>
        </p:txBody>
      </p:sp>
      <p:sp>
        <p:nvSpPr>
          <p:cNvPr id="433" name="Google Shape;433;p49"/>
          <p:cNvSpPr/>
          <p:nvPr/>
        </p:nvSpPr>
        <p:spPr>
          <a:xfrm>
            <a:off x="2085261" y="4426625"/>
            <a:ext cx="6300430"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SzPts val="1700"/>
              <a:buFont typeface="Arial"/>
              <a:buNone/>
            </a:pPr>
            <a:r>
              <a:t/>
            </a:r>
            <a:endParaRPr b="0" i="0" sz="1700" u="none" cap="none" strike="noStrike"/>
          </a:p>
        </p:txBody>
      </p:sp>
      <p:sp>
        <p:nvSpPr>
          <p:cNvPr id="434" name="Google Shape;434;p49"/>
          <p:cNvSpPr/>
          <p:nvPr/>
        </p:nvSpPr>
        <p:spPr>
          <a:xfrm>
            <a:off x="1215271" y="5435084"/>
            <a:ext cx="649962" cy="30480"/>
          </a:xfrm>
          <a:prstGeom prst="roundRect">
            <a:avLst>
              <a:gd fmla="val 298550" name="adj"/>
            </a:avLst>
          </a:prstGeom>
          <a:solidFill>
            <a:srgbClr val="E4C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9"/>
          <p:cNvSpPr/>
          <p:nvPr/>
        </p:nvSpPr>
        <p:spPr>
          <a:xfrm>
            <a:off x="758309" y="5206603"/>
            <a:ext cx="487442" cy="487442"/>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9"/>
          <p:cNvSpPr/>
          <p:nvPr/>
        </p:nvSpPr>
        <p:spPr>
          <a:xfrm>
            <a:off x="830997" y="5236547"/>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Sora"/>
              <a:buNone/>
            </a:pPr>
            <a:r>
              <a:rPr b="0" i="0" lang="en-US" sz="2650" u="none" cap="none" strike="noStrike">
                <a:solidFill>
                  <a:srgbClr val="3B3535"/>
                </a:solidFill>
                <a:latin typeface="Sora"/>
                <a:ea typeface="Sora"/>
                <a:cs typeface="Sora"/>
                <a:sym typeface="Sora"/>
              </a:rPr>
              <a:t>3</a:t>
            </a:r>
            <a:endParaRPr b="0" i="0" sz="2650" u="none" cap="none" strike="noStrike"/>
          </a:p>
        </p:txBody>
      </p:sp>
      <p:sp>
        <p:nvSpPr>
          <p:cNvPr id="437" name="Google Shape;437;p49"/>
          <p:cNvSpPr/>
          <p:nvPr/>
        </p:nvSpPr>
        <p:spPr>
          <a:xfrm>
            <a:off x="2085261" y="5281017"/>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Base de Données</a:t>
            </a:r>
            <a:endParaRPr b="0" i="0" sz="2200" u="none" cap="none" strike="noStrike"/>
          </a:p>
        </p:txBody>
      </p:sp>
      <p:sp>
        <p:nvSpPr>
          <p:cNvPr id="438" name="Google Shape;438;p49"/>
          <p:cNvSpPr/>
          <p:nvPr/>
        </p:nvSpPr>
        <p:spPr>
          <a:xfrm>
            <a:off x="2085261" y="5767149"/>
            <a:ext cx="6300430"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SzPts val="1700"/>
              <a:buFont typeface="Arial"/>
              <a:buNone/>
            </a:pPr>
            <a:r>
              <a:t/>
            </a:r>
            <a:endParaRPr b="0" i="0" sz="1700" u="none" cap="none" strike="noStrike"/>
          </a:p>
        </p:txBody>
      </p:sp>
      <p:sp>
        <p:nvSpPr>
          <p:cNvPr id="439" name="Google Shape;439;p49"/>
          <p:cNvSpPr/>
          <p:nvPr/>
        </p:nvSpPr>
        <p:spPr>
          <a:xfrm>
            <a:off x="1215271" y="6775609"/>
            <a:ext cx="649962" cy="30480"/>
          </a:xfrm>
          <a:prstGeom prst="roundRect">
            <a:avLst>
              <a:gd fmla="val 298550" name="adj"/>
            </a:avLst>
          </a:prstGeom>
          <a:solidFill>
            <a:srgbClr val="E4C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9"/>
          <p:cNvSpPr/>
          <p:nvPr/>
        </p:nvSpPr>
        <p:spPr>
          <a:xfrm>
            <a:off x="758309" y="6547128"/>
            <a:ext cx="487442" cy="487442"/>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9"/>
          <p:cNvSpPr/>
          <p:nvPr/>
        </p:nvSpPr>
        <p:spPr>
          <a:xfrm>
            <a:off x="830997" y="6577072"/>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Sora"/>
              <a:buNone/>
            </a:pPr>
            <a:r>
              <a:rPr b="0" i="0" lang="en-US" sz="2650" u="none" cap="none" strike="noStrike">
                <a:solidFill>
                  <a:srgbClr val="3B3535"/>
                </a:solidFill>
                <a:latin typeface="Sora"/>
                <a:ea typeface="Sora"/>
                <a:cs typeface="Sora"/>
                <a:sym typeface="Sora"/>
              </a:rPr>
              <a:t>4</a:t>
            </a:r>
            <a:endParaRPr b="0" i="0" sz="2650" u="none" cap="none" strike="noStrike"/>
          </a:p>
        </p:txBody>
      </p:sp>
      <p:sp>
        <p:nvSpPr>
          <p:cNvPr id="442" name="Google Shape;442;p49"/>
          <p:cNvSpPr/>
          <p:nvPr/>
        </p:nvSpPr>
        <p:spPr>
          <a:xfrm>
            <a:off x="2085261" y="6621542"/>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Retour Utilisateur</a:t>
            </a:r>
            <a:endParaRPr b="0" i="0" sz="22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preencoded.png" id="136" name="Google Shape;136;p3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7" name="Google Shape;137;p32"/>
          <p:cNvSpPr/>
          <p:nvPr/>
        </p:nvSpPr>
        <p:spPr>
          <a:xfrm>
            <a:off x="6244709" y="1333262"/>
            <a:ext cx="5701546"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i="0" lang="en-US" sz="4450" u="none" cap="none" strike="noStrike">
                <a:solidFill>
                  <a:srgbClr val="1F1E1E"/>
                </a:solidFill>
                <a:latin typeface="Sora"/>
                <a:ea typeface="Sora"/>
                <a:cs typeface="Sora"/>
                <a:sym typeface="Sora"/>
              </a:rPr>
              <a:t>À propos de moi</a:t>
            </a:r>
            <a:endParaRPr i="0" sz="4450" u="none" cap="none" strike="noStrike"/>
          </a:p>
        </p:txBody>
      </p:sp>
      <p:pic>
        <p:nvPicPr>
          <p:cNvPr descr="preencoded.png" id="138" name="Google Shape;138;p32"/>
          <p:cNvPicPr preferRelativeResize="0"/>
          <p:nvPr/>
        </p:nvPicPr>
        <p:blipFill rotWithShape="1">
          <a:blip r:embed="rId4">
            <a:alphaModFix/>
          </a:blip>
          <a:srcRect b="0" l="0" r="0" t="0"/>
          <a:stretch/>
        </p:blipFill>
        <p:spPr>
          <a:xfrm>
            <a:off x="6244709" y="2370892"/>
            <a:ext cx="1083231" cy="1299924"/>
          </a:xfrm>
          <a:prstGeom prst="rect">
            <a:avLst/>
          </a:prstGeom>
          <a:noFill/>
          <a:ln>
            <a:noFill/>
          </a:ln>
        </p:spPr>
      </p:pic>
      <p:sp>
        <p:nvSpPr>
          <p:cNvPr id="139" name="Google Shape;139;p32"/>
          <p:cNvSpPr/>
          <p:nvPr/>
        </p:nvSpPr>
        <p:spPr>
          <a:xfrm>
            <a:off x="7544514" y="2587466"/>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Formation</a:t>
            </a:r>
            <a:endParaRPr b="0" i="0" sz="2200" u="none" cap="none" strike="noStrike"/>
          </a:p>
        </p:txBody>
      </p:sp>
      <p:sp>
        <p:nvSpPr>
          <p:cNvPr id="140" name="Google Shape;140;p32"/>
          <p:cNvSpPr/>
          <p:nvPr/>
        </p:nvSpPr>
        <p:spPr>
          <a:xfrm>
            <a:off x="7544514" y="3073598"/>
            <a:ext cx="6327577"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"Développeur Web et Web Mobile" (en cours)</a:t>
            </a:r>
            <a:endParaRPr b="0" i="0" sz="1700" u="none" cap="none" strike="noStrike"/>
          </a:p>
        </p:txBody>
      </p:sp>
      <p:pic>
        <p:nvPicPr>
          <p:cNvPr descr="preencoded.png" id="141" name="Google Shape;141;p32"/>
          <p:cNvPicPr preferRelativeResize="0"/>
          <p:nvPr/>
        </p:nvPicPr>
        <p:blipFill rotWithShape="1">
          <a:blip r:embed="rId5">
            <a:alphaModFix/>
          </a:blip>
          <a:srcRect b="0" l="0" r="0" t="0"/>
          <a:stretch/>
        </p:blipFill>
        <p:spPr>
          <a:xfrm>
            <a:off x="6244709" y="3670816"/>
            <a:ext cx="1083231" cy="1612702"/>
          </a:xfrm>
          <a:prstGeom prst="rect">
            <a:avLst/>
          </a:prstGeom>
          <a:noFill/>
          <a:ln>
            <a:noFill/>
          </a:ln>
        </p:spPr>
      </p:pic>
      <p:sp>
        <p:nvSpPr>
          <p:cNvPr id="142" name="Google Shape;142;p32"/>
          <p:cNvSpPr/>
          <p:nvPr/>
        </p:nvSpPr>
        <p:spPr>
          <a:xfrm>
            <a:off x="7544514" y="3887391"/>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Expérience</a:t>
            </a:r>
            <a:endParaRPr b="0" i="0" sz="2200" u="none" cap="none" strike="noStrike"/>
          </a:p>
        </p:txBody>
      </p:sp>
      <p:sp>
        <p:nvSpPr>
          <p:cNvPr id="143" name="Google Shape;143;p32"/>
          <p:cNvSpPr/>
          <p:nvPr/>
        </p:nvSpPr>
        <p:spPr>
          <a:xfrm>
            <a:off x="7544514" y="4373523"/>
            <a:ext cx="6327577"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Projets concrets menés en formation et pour des clients réels.</a:t>
            </a:r>
            <a:endParaRPr b="0" i="0" sz="1700" u="none" cap="none" strike="noStrike"/>
          </a:p>
        </p:txBody>
      </p:sp>
      <p:pic>
        <p:nvPicPr>
          <p:cNvPr descr="preencoded.png" id="144" name="Google Shape;144;p32"/>
          <p:cNvPicPr preferRelativeResize="0"/>
          <p:nvPr/>
        </p:nvPicPr>
        <p:blipFill rotWithShape="1">
          <a:blip r:embed="rId6">
            <a:alphaModFix/>
          </a:blip>
          <a:srcRect b="0" l="0" r="0" t="0"/>
          <a:stretch/>
        </p:blipFill>
        <p:spPr>
          <a:xfrm>
            <a:off x="6244709" y="5283518"/>
            <a:ext cx="1083231" cy="1612702"/>
          </a:xfrm>
          <a:prstGeom prst="rect">
            <a:avLst/>
          </a:prstGeom>
          <a:noFill/>
          <a:ln>
            <a:noFill/>
          </a:ln>
        </p:spPr>
      </p:pic>
      <p:sp>
        <p:nvSpPr>
          <p:cNvPr id="145" name="Google Shape;145;p32"/>
          <p:cNvSpPr/>
          <p:nvPr/>
        </p:nvSpPr>
        <p:spPr>
          <a:xfrm>
            <a:off x="7544514" y="5500092"/>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Compétences</a:t>
            </a:r>
            <a:endParaRPr b="0" i="0" sz="2200" u="none" cap="none" strike="noStrike"/>
          </a:p>
        </p:txBody>
      </p:sp>
      <p:sp>
        <p:nvSpPr>
          <p:cNvPr id="146" name="Google Shape;146;p32"/>
          <p:cNvSpPr/>
          <p:nvPr/>
        </p:nvSpPr>
        <p:spPr>
          <a:xfrm>
            <a:off x="7544514" y="5986224"/>
            <a:ext cx="6327577"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Laravel, MySQL, Tailwind, JadaScript, Next.js, TypeScript, MongoDB.</a:t>
            </a:r>
            <a:endParaRPr b="0" i="0" sz="1700" u="none" cap="none" strike="noStrike"/>
          </a:p>
        </p:txBody>
      </p:sp>
      <p:sp>
        <p:nvSpPr>
          <p:cNvPr id="147" name="Google Shape;147;p32"/>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p:nvPr/>
        </p:nvSpPr>
        <p:spPr>
          <a:xfrm>
            <a:off x="758309" y="1021977"/>
            <a:ext cx="105252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Compétences Front-End Mobilisées</a:t>
            </a:r>
            <a:endParaRPr b="0" i="0" sz="4450" u="none" cap="none" strike="noStrike"/>
          </a:p>
        </p:txBody>
      </p:sp>
      <p:sp>
        <p:nvSpPr>
          <p:cNvPr id="449" name="Google Shape;449;p50"/>
          <p:cNvSpPr/>
          <p:nvPr/>
        </p:nvSpPr>
        <p:spPr>
          <a:xfrm>
            <a:off x="975559" y="2709966"/>
            <a:ext cx="131139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Mise en place de l’environnement : </a:t>
            </a:r>
            <a:r>
              <a:rPr b="0" i="0" lang="en-US" sz="1700" u="none" cap="none" strike="noStrike">
                <a:solidFill>
                  <a:srgbClr val="3B3535"/>
                </a:solidFill>
                <a:latin typeface="Sora"/>
                <a:ea typeface="Sora"/>
                <a:cs typeface="Sora"/>
                <a:sym typeface="Sora"/>
              </a:rPr>
              <a:t>Configuration de Laravel et Vite, installation des dépendances front-end avec NPM.</a:t>
            </a:r>
            <a:endParaRPr b="0" i="0" sz="1700" u="none" cap="none" strike="noStrike"/>
          </a:p>
        </p:txBody>
      </p:sp>
      <p:sp>
        <p:nvSpPr>
          <p:cNvPr id="450" name="Google Shape;450;p50"/>
          <p:cNvSpPr/>
          <p:nvPr/>
        </p:nvSpPr>
        <p:spPr>
          <a:xfrm>
            <a:off x="975559" y="3896872"/>
            <a:ext cx="131139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Conception </a:t>
            </a:r>
            <a:r>
              <a:rPr b="1" i="0" lang="en-US" sz="1700" u="none" cap="none" strike="noStrike">
                <a:solidFill>
                  <a:srgbClr val="3B3535"/>
                </a:solidFill>
                <a:latin typeface="Sora"/>
                <a:ea typeface="Sora"/>
                <a:cs typeface="Sora"/>
                <a:sym typeface="Sora"/>
              </a:rPr>
              <a:t>d’interfaces</a:t>
            </a:r>
            <a:r>
              <a:rPr b="1" i="0" lang="en-US" sz="1700" u="none" cap="none" strike="noStrike">
                <a:solidFill>
                  <a:srgbClr val="3B3535"/>
                </a:solidFill>
                <a:latin typeface="Sora"/>
                <a:ea typeface="Sora"/>
                <a:cs typeface="Sora"/>
                <a:sym typeface="Sora"/>
              </a:rPr>
              <a:t> : </a:t>
            </a:r>
            <a:r>
              <a:rPr b="0" i="0" lang="en-US" sz="1700" u="none" cap="none" strike="noStrike">
                <a:solidFill>
                  <a:srgbClr val="3B3535"/>
                </a:solidFill>
                <a:latin typeface="Sora"/>
                <a:ea typeface="Sora"/>
                <a:cs typeface="Sora"/>
                <a:sym typeface="Sora"/>
              </a:rPr>
              <a:t>Création de maquettes interactives sous Figma pour structurer l’expérience utilisateur.</a:t>
            </a:r>
            <a:endParaRPr b="0" i="0" sz="1700" u="none" cap="none" strike="noStrike"/>
          </a:p>
        </p:txBody>
      </p:sp>
      <p:sp>
        <p:nvSpPr>
          <p:cNvPr id="451" name="Google Shape;451;p50"/>
          <p:cNvSpPr/>
          <p:nvPr/>
        </p:nvSpPr>
        <p:spPr>
          <a:xfrm>
            <a:off x="975559" y="5094716"/>
            <a:ext cx="131139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Intégration statique : </a:t>
            </a:r>
            <a:r>
              <a:rPr b="0" i="0" lang="en-US" sz="1700" u="none" cap="none" strike="noStrike">
                <a:solidFill>
                  <a:srgbClr val="3B3535"/>
                </a:solidFill>
                <a:latin typeface="Sora"/>
                <a:ea typeface="Sora"/>
                <a:cs typeface="Sora"/>
                <a:sym typeface="Sora"/>
              </a:rPr>
              <a:t>Développement responsive HTML/CSS avec Blade et Tailwind CSS, basé sur les maquettes.</a:t>
            </a:r>
            <a:endParaRPr b="0" i="0" sz="1700" u="none" cap="none" strike="noStrike"/>
          </a:p>
        </p:txBody>
      </p:sp>
      <p:sp>
        <p:nvSpPr>
          <p:cNvPr id="452" name="Google Shape;452;p50"/>
          <p:cNvSpPr/>
          <p:nvPr/>
        </p:nvSpPr>
        <p:spPr>
          <a:xfrm>
            <a:off x="975559" y="6410009"/>
            <a:ext cx="131139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Programmation dynamique : </a:t>
            </a:r>
            <a:r>
              <a:rPr b="0" i="0" lang="en-US" sz="1700" u="none" cap="none" strike="noStrike">
                <a:solidFill>
                  <a:srgbClr val="3B3535"/>
                </a:solidFill>
                <a:latin typeface="Sora"/>
                <a:ea typeface="Sora"/>
                <a:cs typeface="Sora"/>
                <a:sym typeface="Sora"/>
              </a:rPr>
              <a:t>Interactions frontend avec Alpine.js (UI) et AJAX (Axios) pour une expérience fluide.</a:t>
            </a:r>
            <a:endParaRPr b="0" i="0" sz="1700" u="none" cap="none" strike="noStrike"/>
          </a:p>
        </p:txBody>
      </p:sp>
      <p:sp>
        <p:nvSpPr>
          <p:cNvPr id="453" name="Google Shape;453;p50"/>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p:nvPr/>
        </p:nvSpPr>
        <p:spPr>
          <a:xfrm>
            <a:off x="758309" y="783995"/>
            <a:ext cx="103977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Compétences Back-End Mobilisées</a:t>
            </a:r>
            <a:endParaRPr b="0" i="0" sz="4450" u="none" cap="none" strike="noStrike"/>
          </a:p>
        </p:txBody>
      </p:sp>
      <p:sp>
        <p:nvSpPr>
          <p:cNvPr id="460" name="Google Shape;460;p51"/>
          <p:cNvSpPr/>
          <p:nvPr/>
        </p:nvSpPr>
        <p:spPr>
          <a:xfrm>
            <a:off x="758300" y="2200449"/>
            <a:ext cx="13113900" cy="961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Architecture MVC avec Laravel : </a:t>
            </a:r>
            <a:r>
              <a:rPr b="0" i="0" lang="en-US" sz="1700" u="none" cap="none" strike="noStrike">
                <a:solidFill>
                  <a:srgbClr val="3B3535"/>
                </a:solidFill>
                <a:latin typeface="Sora"/>
                <a:ea typeface="Sora"/>
                <a:cs typeface="Sora"/>
                <a:sym typeface="Sora"/>
              </a:rPr>
              <a:t>Utilisation de routes, contrôleurs et logique métier RESTful pour organiser le back-end.</a:t>
            </a:r>
            <a:endParaRPr b="0" i="0" sz="1700" u="none" cap="none" strike="noStrike"/>
          </a:p>
        </p:txBody>
      </p:sp>
      <p:sp>
        <p:nvSpPr>
          <p:cNvPr id="461" name="Google Shape;461;p51"/>
          <p:cNvSpPr/>
          <p:nvPr/>
        </p:nvSpPr>
        <p:spPr>
          <a:xfrm>
            <a:off x="758300" y="3266465"/>
            <a:ext cx="13113900" cy="9714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Authentification sécurisée : </a:t>
            </a:r>
            <a:r>
              <a:rPr b="0" i="0" lang="en-US" sz="1700" u="none" cap="none" strike="noStrike">
                <a:solidFill>
                  <a:srgbClr val="3B3535"/>
                </a:solidFill>
                <a:latin typeface="Sora"/>
                <a:ea typeface="Sora"/>
                <a:cs typeface="Sora"/>
                <a:sym typeface="Sora"/>
              </a:rPr>
              <a:t>Gestion des connexions avec middleware </a:t>
            </a:r>
            <a:r>
              <a:rPr b="0" i="0" lang="en-US" sz="1700" u="none" cap="none" strike="noStrike">
                <a:solidFill>
                  <a:srgbClr val="3B3535"/>
                </a:solidFill>
                <a:highlight>
                  <a:srgbClr val="F2F2F2"/>
                </a:highlight>
                <a:latin typeface="Consolas"/>
                <a:ea typeface="Consolas"/>
                <a:cs typeface="Consolas"/>
                <a:sym typeface="Consolas"/>
              </a:rPr>
              <a:t>auth</a:t>
            </a:r>
            <a:r>
              <a:rPr b="0" i="0" lang="en-US" sz="1700" u="none" cap="none" strike="noStrike">
                <a:solidFill>
                  <a:srgbClr val="3B3535"/>
                </a:solidFill>
                <a:latin typeface="Sora"/>
                <a:ea typeface="Sora"/>
                <a:cs typeface="Sora"/>
                <a:sym typeface="Sora"/>
              </a:rPr>
              <a:t>, policies, et système d’accès contrôlé.</a:t>
            </a:r>
            <a:endParaRPr b="0" i="0" sz="1700" u="none" cap="none" strike="noStrike"/>
          </a:p>
        </p:txBody>
      </p:sp>
      <p:sp>
        <p:nvSpPr>
          <p:cNvPr id="462" name="Google Shape;462;p51"/>
          <p:cNvSpPr/>
          <p:nvPr/>
        </p:nvSpPr>
        <p:spPr>
          <a:xfrm>
            <a:off x="758300" y="4343042"/>
            <a:ext cx="13113900" cy="961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Gestion de données : </a:t>
            </a:r>
            <a:r>
              <a:rPr b="0" i="0" lang="en-US" sz="1700" u="none" cap="none" strike="noStrike">
                <a:solidFill>
                  <a:srgbClr val="3B3535"/>
                </a:solidFill>
                <a:latin typeface="Sora"/>
                <a:ea typeface="Sora"/>
                <a:cs typeface="Sora"/>
                <a:sym typeface="Sora"/>
              </a:rPr>
              <a:t>Modélisation relationnelle avec MySQL et ORM Eloquent, incluant relations et validations.</a:t>
            </a:r>
            <a:endParaRPr b="0" i="0" sz="1700" u="none" cap="none" strike="noStrike"/>
          </a:p>
        </p:txBody>
      </p:sp>
      <p:sp>
        <p:nvSpPr>
          <p:cNvPr id="463" name="Google Shape;463;p51"/>
          <p:cNvSpPr/>
          <p:nvPr/>
        </p:nvSpPr>
        <p:spPr>
          <a:xfrm>
            <a:off x="758300" y="5409057"/>
            <a:ext cx="13113900" cy="961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Déploiement local : </a:t>
            </a:r>
            <a:r>
              <a:rPr b="0" i="0" lang="en-US" sz="1700" u="none" cap="none" strike="noStrike">
                <a:solidFill>
                  <a:srgbClr val="3B3535"/>
                </a:solidFill>
                <a:latin typeface="Sora"/>
                <a:ea typeface="Sora"/>
                <a:cs typeface="Sora"/>
                <a:sym typeface="Sora"/>
              </a:rPr>
              <a:t>Configuration de l’environnement Laravel, tests de robustesse et de performance.</a:t>
            </a:r>
            <a:endParaRPr b="0" i="0" sz="1700" u="none" cap="none" strike="noStrike"/>
          </a:p>
        </p:txBody>
      </p:sp>
      <p:sp>
        <p:nvSpPr>
          <p:cNvPr id="464" name="Google Shape;464;p51"/>
          <p:cNvSpPr/>
          <p:nvPr/>
        </p:nvSpPr>
        <p:spPr>
          <a:xfrm>
            <a:off x="758300" y="6475072"/>
            <a:ext cx="13113900" cy="961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Veille technique : </a:t>
            </a:r>
            <a:r>
              <a:rPr b="0" i="0" lang="en-US" sz="1700" u="none" cap="none" strike="noStrike">
                <a:solidFill>
                  <a:srgbClr val="3B3535"/>
                </a:solidFill>
                <a:latin typeface="Sora"/>
                <a:ea typeface="Sora"/>
                <a:cs typeface="Sora"/>
                <a:sym typeface="Sora"/>
              </a:rPr>
              <a:t>Intégration de nouvelles solutions (Axios, Alpine.js) pour améliorer les pratiques et la fluidité.</a:t>
            </a:r>
            <a:endParaRPr b="0" i="0" sz="1700" u="none" cap="none" strike="noStrike"/>
          </a:p>
        </p:txBody>
      </p:sp>
      <p:sp>
        <p:nvSpPr>
          <p:cNvPr id="465" name="Google Shape;465;p51"/>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2"/>
          <p:cNvSpPr/>
          <p:nvPr/>
        </p:nvSpPr>
        <p:spPr>
          <a:xfrm>
            <a:off x="758309" y="751190"/>
            <a:ext cx="77046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Stack Technique CineTech</a:t>
            </a:r>
            <a:endParaRPr b="0" i="0" sz="4450" u="none" cap="none" strike="noStrike"/>
          </a:p>
        </p:txBody>
      </p:sp>
      <p:sp>
        <p:nvSpPr>
          <p:cNvPr id="472" name="Google Shape;472;p52"/>
          <p:cNvSpPr/>
          <p:nvPr/>
        </p:nvSpPr>
        <p:spPr>
          <a:xfrm>
            <a:off x="758309" y="2957869"/>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Back-End Robuste</a:t>
            </a:r>
            <a:endParaRPr b="0" i="0" sz="2200" u="none" cap="none" strike="noStrike"/>
          </a:p>
        </p:txBody>
      </p:sp>
      <p:sp>
        <p:nvSpPr>
          <p:cNvPr id="473" name="Google Shape;473;p52"/>
          <p:cNvSpPr/>
          <p:nvPr/>
        </p:nvSpPr>
        <p:spPr>
          <a:xfrm>
            <a:off x="758309" y="3666004"/>
            <a:ext cx="40185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Laravel 10 et PHP 8.1+ forment l’ossature serveur.</a:t>
            </a:r>
            <a:endParaRPr b="0" i="0" sz="1700" u="none" cap="none" strike="noStrike"/>
          </a:p>
        </p:txBody>
      </p:sp>
      <p:sp>
        <p:nvSpPr>
          <p:cNvPr id="474" name="Google Shape;474;p52"/>
          <p:cNvSpPr/>
          <p:nvPr/>
        </p:nvSpPr>
        <p:spPr>
          <a:xfrm>
            <a:off x="5312926" y="2957869"/>
            <a:ext cx="28530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Front-End Moderne</a:t>
            </a:r>
            <a:endParaRPr b="0" i="0" sz="2200" u="none" cap="none" strike="noStrike"/>
          </a:p>
        </p:txBody>
      </p:sp>
      <p:sp>
        <p:nvSpPr>
          <p:cNvPr id="475" name="Google Shape;475;p52"/>
          <p:cNvSpPr/>
          <p:nvPr/>
        </p:nvSpPr>
        <p:spPr>
          <a:xfrm>
            <a:off x="5312926" y="3666004"/>
            <a:ext cx="4018500" cy="3468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Interface responsive et</a:t>
            </a:r>
            <a:endParaRPr sz="1700">
              <a:solidFill>
                <a:srgbClr val="3B3535"/>
              </a:solidFill>
              <a:latin typeface="Sora"/>
              <a:ea typeface="Sora"/>
              <a:cs typeface="Sora"/>
              <a:sym typeface="Sora"/>
            </a:endParaRPr>
          </a:p>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dynamique.</a:t>
            </a:r>
            <a:endParaRPr b="0" i="0" sz="1700" u="none" cap="none" strike="noStrike"/>
          </a:p>
        </p:txBody>
      </p:sp>
      <p:sp>
        <p:nvSpPr>
          <p:cNvPr id="476" name="Google Shape;476;p52"/>
          <p:cNvSpPr/>
          <p:nvPr/>
        </p:nvSpPr>
        <p:spPr>
          <a:xfrm>
            <a:off x="9867543" y="2957869"/>
            <a:ext cx="28539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Workflow Optimisé</a:t>
            </a:r>
            <a:endParaRPr b="0" i="0" sz="2200" u="none" cap="none" strike="noStrike"/>
          </a:p>
        </p:txBody>
      </p:sp>
      <p:sp>
        <p:nvSpPr>
          <p:cNvPr id="477" name="Google Shape;477;p52"/>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52"/>
          <p:cNvSpPr/>
          <p:nvPr/>
        </p:nvSpPr>
        <p:spPr>
          <a:xfrm>
            <a:off x="9867675" y="3665994"/>
            <a:ext cx="4018500" cy="897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Développement fluide et</a:t>
            </a:r>
            <a:endParaRPr sz="1700">
              <a:solidFill>
                <a:srgbClr val="3B3535"/>
              </a:solidFill>
              <a:latin typeface="Sora"/>
              <a:ea typeface="Sora"/>
              <a:cs typeface="Sora"/>
              <a:sym typeface="Sora"/>
            </a:endParaRPr>
          </a:p>
          <a:p>
            <a:pPr indent="0" lvl="0" marL="0" marR="0" rtl="0" algn="l">
              <a:lnSpc>
                <a:spcPct val="158823"/>
              </a:lnSpc>
              <a:spcBef>
                <a:spcPts val="0"/>
              </a:spcBef>
              <a:spcAft>
                <a:spcPts val="0"/>
              </a:spcAft>
              <a:buClr>
                <a:srgbClr val="3B3535"/>
              </a:buClr>
              <a:buSzPts val="1700"/>
              <a:buFont typeface="Sora"/>
              <a:buNone/>
            </a:pPr>
            <a:r>
              <a:rPr lang="en-US" sz="1700">
                <a:solidFill>
                  <a:srgbClr val="3B3535"/>
                </a:solidFill>
                <a:latin typeface="Sora"/>
                <a:ea typeface="Sora"/>
                <a:cs typeface="Sora"/>
                <a:sym typeface="Sora"/>
              </a:rPr>
              <a:t>productif.</a:t>
            </a:r>
            <a:endParaRPr sz="1700">
              <a:solidFill>
                <a:srgbClr val="3B3535"/>
              </a:solidFill>
              <a:latin typeface="Sora"/>
              <a:ea typeface="Sora"/>
              <a:cs typeface="Sora"/>
              <a:sym typeface="So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3"/>
          <p:cNvSpPr/>
          <p:nvPr/>
        </p:nvSpPr>
        <p:spPr>
          <a:xfrm>
            <a:off x="758309" y="778312"/>
            <a:ext cx="9059585"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Veille Technologique Proactive</a:t>
            </a:r>
            <a:endParaRPr b="0" i="0" sz="4450" u="none" cap="none" strike="noStrike"/>
          </a:p>
        </p:txBody>
      </p:sp>
      <p:sp>
        <p:nvSpPr>
          <p:cNvPr id="485" name="Google Shape;485;p53"/>
          <p:cNvSpPr/>
          <p:nvPr/>
        </p:nvSpPr>
        <p:spPr>
          <a:xfrm>
            <a:off x="1844635" y="2310170"/>
            <a:ext cx="2850713" cy="356235"/>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Laravel 10</a:t>
            </a:r>
            <a:endParaRPr b="0" i="0" sz="2200" u="none" cap="none" strike="noStrike"/>
          </a:p>
        </p:txBody>
      </p:sp>
      <p:pic>
        <p:nvPicPr>
          <p:cNvPr descr="preencoded.png" id="486" name="Google Shape;486;p53"/>
          <p:cNvPicPr preferRelativeResize="0"/>
          <p:nvPr/>
        </p:nvPicPr>
        <p:blipFill rotWithShape="1">
          <a:blip r:embed="rId3">
            <a:alphaModFix/>
          </a:blip>
          <a:srcRect b="0" l="0" r="0" t="0"/>
          <a:stretch/>
        </p:blipFill>
        <p:spPr>
          <a:xfrm>
            <a:off x="5020270" y="1924288"/>
            <a:ext cx="4589740" cy="4589740"/>
          </a:xfrm>
          <a:prstGeom prst="rect">
            <a:avLst/>
          </a:prstGeom>
          <a:noFill/>
          <a:ln>
            <a:noFill/>
          </a:ln>
        </p:spPr>
      </p:pic>
      <p:pic>
        <p:nvPicPr>
          <p:cNvPr descr="preencoded.png" id="487" name="Google Shape;487;p53"/>
          <p:cNvPicPr preferRelativeResize="0"/>
          <p:nvPr/>
        </p:nvPicPr>
        <p:blipFill rotWithShape="1">
          <a:blip r:embed="rId4">
            <a:alphaModFix/>
          </a:blip>
          <a:srcRect b="0" l="0" r="0" t="0"/>
          <a:stretch/>
        </p:blipFill>
        <p:spPr>
          <a:xfrm>
            <a:off x="6229290" y="2702183"/>
            <a:ext cx="324088" cy="405170"/>
          </a:xfrm>
          <a:prstGeom prst="rect">
            <a:avLst/>
          </a:prstGeom>
          <a:noFill/>
          <a:ln>
            <a:noFill/>
          </a:ln>
        </p:spPr>
      </p:pic>
      <p:sp>
        <p:nvSpPr>
          <p:cNvPr id="488" name="Google Shape;488;p53"/>
          <p:cNvSpPr/>
          <p:nvPr/>
        </p:nvSpPr>
        <p:spPr>
          <a:xfrm>
            <a:off x="9934932" y="2487335"/>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Tailwind CSS</a:t>
            </a:r>
            <a:endParaRPr b="0" i="0" sz="2200" u="none" cap="none" strike="noStrike"/>
          </a:p>
        </p:txBody>
      </p:sp>
      <p:pic>
        <p:nvPicPr>
          <p:cNvPr descr="preencoded.png" id="489" name="Google Shape;489;p53"/>
          <p:cNvPicPr preferRelativeResize="0"/>
          <p:nvPr/>
        </p:nvPicPr>
        <p:blipFill rotWithShape="1">
          <a:blip r:embed="rId5">
            <a:alphaModFix/>
          </a:blip>
          <a:srcRect b="0" l="0" r="0" t="0"/>
          <a:stretch/>
        </p:blipFill>
        <p:spPr>
          <a:xfrm>
            <a:off x="5020270" y="1924288"/>
            <a:ext cx="4589740" cy="4589740"/>
          </a:xfrm>
          <a:prstGeom prst="rect">
            <a:avLst/>
          </a:prstGeom>
          <a:noFill/>
          <a:ln>
            <a:noFill/>
          </a:ln>
        </p:spPr>
      </p:pic>
      <p:pic>
        <p:nvPicPr>
          <p:cNvPr descr="preencoded.png" id="490" name="Google Shape;490;p53"/>
          <p:cNvPicPr preferRelativeResize="0"/>
          <p:nvPr/>
        </p:nvPicPr>
        <p:blipFill rotWithShape="1">
          <a:blip r:embed="rId6">
            <a:alphaModFix/>
          </a:blip>
          <a:srcRect b="0" l="0" r="0" t="0"/>
          <a:stretch/>
        </p:blipFill>
        <p:spPr>
          <a:xfrm>
            <a:off x="8467308" y="3133308"/>
            <a:ext cx="324088" cy="324088"/>
          </a:xfrm>
          <a:prstGeom prst="rect">
            <a:avLst/>
          </a:prstGeom>
          <a:noFill/>
          <a:ln>
            <a:noFill/>
          </a:ln>
        </p:spPr>
      </p:pic>
      <p:sp>
        <p:nvSpPr>
          <p:cNvPr id="491" name="Google Shape;491;p53"/>
          <p:cNvSpPr/>
          <p:nvPr/>
        </p:nvSpPr>
        <p:spPr>
          <a:xfrm>
            <a:off x="9934932" y="4944666"/>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JavaScript</a:t>
            </a:r>
            <a:endParaRPr b="0" i="0" sz="2200" u="none" cap="none" strike="noStrike"/>
          </a:p>
        </p:txBody>
      </p:sp>
      <p:pic>
        <p:nvPicPr>
          <p:cNvPr descr="preencoded.png" id="492" name="Google Shape;492;p53"/>
          <p:cNvPicPr preferRelativeResize="0"/>
          <p:nvPr/>
        </p:nvPicPr>
        <p:blipFill rotWithShape="1">
          <a:blip r:embed="rId7">
            <a:alphaModFix/>
          </a:blip>
          <a:srcRect b="0" l="0" r="0" t="0"/>
          <a:stretch/>
        </p:blipFill>
        <p:spPr>
          <a:xfrm>
            <a:off x="5020270" y="1924288"/>
            <a:ext cx="4589740" cy="4589740"/>
          </a:xfrm>
          <a:prstGeom prst="rect">
            <a:avLst/>
          </a:prstGeom>
          <a:noFill/>
          <a:ln>
            <a:noFill/>
          </a:ln>
        </p:spPr>
      </p:pic>
      <p:pic>
        <p:nvPicPr>
          <p:cNvPr descr="preencoded.png" id="493" name="Google Shape;493;p53"/>
          <p:cNvPicPr preferRelativeResize="0"/>
          <p:nvPr/>
        </p:nvPicPr>
        <p:blipFill rotWithShape="1">
          <a:blip r:embed="rId8">
            <a:alphaModFix/>
          </a:blip>
          <a:srcRect b="0" l="0" r="0" t="0"/>
          <a:stretch/>
        </p:blipFill>
        <p:spPr>
          <a:xfrm>
            <a:off x="8076664" y="5330845"/>
            <a:ext cx="324088" cy="405170"/>
          </a:xfrm>
          <a:prstGeom prst="rect">
            <a:avLst/>
          </a:prstGeom>
          <a:noFill/>
          <a:ln>
            <a:noFill/>
          </a:ln>
        </p:spPr>
      </p:pic>
      <p:sp>
        <p:nvSpPr>
          <p:cNvPr id="494" name="Google Shape;494;p53"/>
          <p:cNvSpPr/>
          <p:nvPr/>
        </p:nvSpPr>
        <p:spPr>
          <a:xfrm>
            <a:off x="1844635" y="4940856"/>
            <a:ext cx="2850713" cy="356235"/>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Alpine.js</a:t>
            </a:r>
            <a:endParaRPr b="0" i="0" sz="2200" u="none" cap="none" strike="noStrike"/>
          </a:p>
        </p:txBody>
      </p:sp>
      <p:pic>
        <p:nvPicPr>
          <p:cNvPr descr="preencoded.png" id="495" name="Google Shape;495;p53"/>
          <p:cNvPicPr preferRelativeResize="0"/>
          <p:nvPr/>
        </p:nvPicPr>
        <p:blipFill rotWithShape="1">
          <a:blip r:embed="rId9">
            <a:alphaModFix/>
          </a:blip>
          <a:srcRect b="0" l="0" r="0" t="0"/>
          <a:stretch/>
        </p:blipFill>
        <p:spPr>
          <a:xfrm>
            <a:off x="5020270" y="1924288"/>
            <a:ext cx="4589740" cy="4589740"/>
          </a:xfrm>
          <a:prstGeom prst="rect">
            <a:avLst/>
          </a:prstGeom>
          <a:noFill/>
          <a:ln>
            <a:noFill/>
          </a:ln>
        </p:spPr>
      </p:pic>
      <p:pic>
        <p:nvPicPr>
          <p:cNvPr descr="preencoded.png" id="496" name="Google Shape;496;p53"/>
          <p:cNvPicPr preferRelativeResize="0"/>
          <p:nvPr/>
        </p:nvPicPr>
        <p:blipFill rotWithShape="1">
          <a:blip r:embed="rId10">
            <a:alphaModFix/>
          </a:blip>
          <a:srcRect b="0" l="0" r="0" t="0"/>
          <a:stretch/>
        </p:blipFill>
        <p:spPr>
          <a:xfrm>
            <a:off x="5838646" y="4980682"/>
            <a:ext cx="324088" cy="324088"/>
          </a:xfrm>
          <a:prstGeom prst="rect">
            <a:avLst/>
          </a:prstGeom>
          <a:noFill/>
          <a:ln>
            <a:noFill/>
          </a:ln>
        </p:spPr>
      </p:pic>
      <p:sp>
        <p:nvSpPr>
          <p:cNvPr id="497" name="Google Shape;497;p53"/>
          <p:cNvSpPr/>
          <p:nvPr/>
        </p:nvSpPr>
        <p:spPr>
          <a:xfrm>
            <a:off x="758309" y="6757749"/>
            <a:ext cx="13113782"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Ma veille repose sur </a:t>
            </a:r>
            <a:r>
              <a:rPr b="0" i="0" lang="en-US" sz="1700" u="none" cap="none" strike="noStrike">
                <a:solidFill>
                  <a:srgbClr val="3B3535"/>
                </a:solidFill>
                <a:latin typeface="Sora"/>
                <a:ea typeface="Sora"/>
                <a:cs typeface="Sora"/>
                <a:sym typeface="Sora"/>
              </a:rPr>
              <a:t>Laracasts</a:t>
            </a:r>
            <a:r>
              <a:rPr b="0" i="0" lang="en-US" sz="1700" u="none" cap="none" strike="noStrike">
                <a:solidFill>
                  <a:srgbClr val="3B3535"/>
                </a:solidFill>
                <a:latin typeface="Sora"/>
                <a:ea typeface="Sora"/>
                <a:cs typeface="Sora"/>
                <a:sym typeface="Sora"/>
              </a:rPr>
              <a:t>, la documentation officielle et </a:t>
            </a:r>
            <a:r>
              <a:rPr lang="en-US" sz="1700">
                <a:solidFill>
                  <a:srgbClr val="3B3535"/>
                </a:solidFill>
                <a:latin typeface="Sora"/>
                <a:ea typeface="Sora"/>
                <a:cs typeface="Sora"/>
                <a:sym typeface="Sora"/>
              </a:rPr>
              <a:t>d</a:t>
            </a:r>
            <a:r>
              <a:rPr b="0" i="0" lang="en-US" sz="1700" u="none" cap="none" strike="noStrike">
                <a:solidFill>
                  <a:srgbClr val="3B3535"/>
                </a:solidFill>
                <a:latin typeface="Sora"/>
                <a:ea typeface="Sora"/>
                <a:cs typeface="Sora"/>
                <a:sym typeface="Sora"/>
              </a:rPr>
              <a:t>es vidéos YouTube. </a:t>
            </a:r>
            <a:r>
              <a:rPr lang="en-US" sz="1700">
                <a:solidFill>
                  <a:srgbClr val="3B3535"/>
                </a:solidFill>
                <a:latin typeface="Sora"/>
                <a:ea typeface="Sora"/>
                <a:cs typeface="Sora"/>
                <a:sym typeface="Sora"/>
              </a:rPr>
              <a:t>Ca </a:t>
            </a:r>
            <a:r>
              <a:rPr b="0" i="0" lang="en-US" sz="1700" u="none" cap="none" strike="noStrike">
                <a:solidFill>
                  <a:srgbClr val="3B3535"/>
                </a:solidFill>
                <a:latin typeface="Sora"/>
                <a:ea typeface="Sora"/>
                <a:cs typeface="Sora"/>
                <a:sym typeface="Sora"/>
              </a:rPr>
              <a:t>m’a permis d’enrichir CineTech avec des pratiques à jour, performantes et maintenables.</a:t>
            </a:r>
            <a:endParaRPr b="0" i="0" sz="1700" u="none" cap="none" strike="noStrike"/>
          </a:p>
        </p:txBody>
      </p:sp>
      <p:sp>
        <p:nvSpPr>
          <p:cNvPr id="498" name="Google Shape;498;p53"/>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4"/>
          <p:cNvSpPr/>
          <p:nvPr/>
        </p:nvSpPr>
        <p:spPr>
          <a:xfrm>
            <a:off x="758309" y="988663"/>
            <a:ext cx="76533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NetDart : Livre d'Or Digital</a:t>
            </a:r>
            <a:endParaRPr b="0" i="0" sz="4450" u="none" cap="none" strike="noStrike"/>
          </a:p>
        </p:txBody>
      </p:sp>
      <p:sp>
        <p:nvSpPr>
          <p:cNvPr id="505" name="Google Shape;505;p54"/>
          <p:cNvSpPr/>
          <p:nvPr/>
        </p:nvSpPr>
        <p:spPr>
          <a:xfrm>
            <a:off x="758300" y="3053728"/>
            <a:ext cx="4226700" cy="3129300"/>
          </a:xfrm>
          <a:prstGeom prst="roundRect">
            <a:avLst>
              <a:gd fmla="val 3904"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4"/>
          <p:cNvSpPr/>
          <p:nvPr/>
        </p:nvSpPr>
        <p:spPr>
          <a:xfrm>
            <a:off x="982504" y="3277910"/>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1" i="0" lang="en-US" sz="2200" u="none" cap="none" strike="noStrike">
                <a:solidFill>
                  <a:srgbClr val="3B3535"/>
                </a:solidFill>
                <a:latin typeface="Sora"/>
                <a:ea typeface="Sora"/>
                <a:cs typeface="Sora"/>
                <a:sym typeface="Sora"/>
              </a:rPr>
              <a:t>Stack Innovante</a:t>
            </a:r>
            <a:endParaRPr b="1" i="0" sz="2200" u="none" cap="none" strike="noStrike"/>
          </a:p>
        </p:txBody>
      </p:sp>
      <p:sp>
        <p:nvSpPr>
          <p:cNvPr id="507" name="Google Shape;507;p54"/>
          <p:cNvSpPr/>
          <p:nvPr/>
        </p:nvSpPr>
        <p:spPr>
          <a:xfrm>
            <a:off x="982504" y="3937780"/>
            <a:ext cx="3778500" cy="1386900"/>
          </a:xfrm>
          <a:prstGeom prst="rect">
            <a:avLst/>
          </a:prstGeom>
          <a:noFill/>
          <a:ln>
            <a:noFill/>
          </a:ln>
        </p:spPr>
        <p:txBody>
          <a:bodyPr anchorCtr="0" anchor="t" bIns="0" lIns="0" spcFirstLastPara="1" rIns="0" wrap="square" tIns="0">
            <a:noAutofit/>
          </a:bodyPr>
          <a:lstStyle/>
          <a:p>
            <a:pPr indent="0" lvl="0" marL="0" marR="0" rtl="0" algn="l">
              <a:lnSpc>
                <a:spcPct val="200000"/>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Exploration du paradigme NoSQL avec MongoDB pour stocker des messages sans schéma fixe, idéal pour des contenus libres.</a:t>
            </a:r>
            <a:endParaRPr b="0" i="0" sz="1700" u="none" cap="none" strike="noStrike"/>
          </a:p>
        </p:txBody>
      </p:sp>
      <p:sp>
        <p:nvSpPr>
          <p:cNvPr id="508" name="Google Shape;508;p54"/>
          <p:cNvSpPr/>
          <p:nvPr/>
        </p:nvSpPr>
        <p:spPr>
          <a:xfrm>
            <a:off x="5201725" y="3053728"/>
            <a:ext cx="4226700" cy="3129300"/>
          </a:xfrm>
          <a:prstGeom prst="roundRect">
            <a:avLst>
              <a:gd fmla="val 3904"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4"/>
          <p:cNvSpPr/>
          <p:nvPr/>
        </p:nvSpPr>
        <p:spPr>
          <a:xfrm>
            <a:off x="5425916" y="3277910"/>
            <a:ext cx="3509129"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1" i="0" lang="en-US" sz="2200" u="none" cap="none" strike="noStrike">
                <a:solidFill>
                  <a:srgbClr val="3B3535"/>
                </a:solidFill>
                <a:latin typeface="Sora"/>
                <a:ea typeface="Sora"/>
                <a:cs typeface="Sora"/>
                <a:sym typeface="Sora"/>
              </a:rPr>
              <a:t>Technologies Modernes</a:t>
            </a:r>
            <a:endParaRPr b="1" i="0" sz="2200" u="none" cap="none" strike="noStrike"/>
          </a:p>
        </p:txBody>
      </p:sp>
      <p:sp>
        <p:nvSpPr>
          <p:cNvPr id="510" name="Google Shape;510;p54"/>
          <p:cNvSpPr/>
          <p:nvPr/>
        </p:nvSpPr>
        <p:spPr>
          <a:xfrm>
            <a:off x="5425925" y="3937780"/>
            <a:ext cx="3778500" cy="1709100"/>
          </a:xfrm>
          <a:prstGeom prst="rect">
            <a:avLst/>
          </a:prstGeom>
          <a:noFill/>
          <a:ln>
            <a:noFill/>
          </a:ln>
        </p:spPr>
        <p:txBody>
          <a:bodyPr anchorCtr="0" anchor="t" bIns="0" lIns="0" spcFirstLastPara="1" rIns="0" wrap="square" tIns="0">
            <a:noAutofit/>
          </a:bodyPr>
          <a:lstStyle/>
          <a:p>
            <a:pPr indent="0" lvl="0" marL="0" marR="0" rtl="0" algn="l">
              <a:lnSpc>
                <a:spcPct val="200000"/>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Développement en Next.js et TypeScript pour une application robuste, typée et moderne.</a:t>
            </a:r>
            <a:endParaRPr b="0" i="0" sz="1700" u="none" cap="none" strike="noStrike"/>
          </a:p>
        </p:txBody>
      </p:sp>
      <p:sp>
        <p:nvSpPr>
          <p:cNvPr id="511" name="Google Shape;511;p54"/>
          <p:cNvSpPr/>
          <p:nvPr/>
        </p:nvSpPr>
        <p:spPr>
          <a:xfrm>
            <a:off x="9645125" y="3053725"/>
            <a:ext cx="4227000" cy="3129300"/>
          </a:xfrm>
          <a:prstGeom prst="roundRect">
            <a:avLst>
              <a:gd fmla="val 3904"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4"/>
          <p:cNvSpPr/>
          <p:nvPr/>
        </p:nvSpPr>
        <p:spPr>
          <a:xfrm>
            <a:off x="9869329" y="3277910"/>
            <a:ext cx="3778500" cy="7125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1" i="0" lang="en-US" sz="1900" u="none" cap="none" strike="noStrike">
                <a:solidFill>
                  <a:srgbClr val="3B3535"/>
                </a:solidFill>
                <a:latin typeface="Sora"/>
                <a:ea typeface="Sora"/>
                <a:cs typeface="Sora"/>
                <a:sym typeface="Sora"/>
              </a:rPr>
              <a:t>Fonctionnalités</a:t>
            </a:r>
            <a:r>
              <a:rPr b="1" i="0" lang="en-US" sz="1900" u="none" cap="none" strike="noStrike">
                <a:solidFill>
                  <a:srgbClr val="3B3535"/>
                </a:solidFill>
                <a:latin typeface="Sora"/>
                <a:ea typeface="Sora"/>
                <a:cs typeface="Sora"/>
                <a:sym typeface="Sora"/>
              </a:rPr>
              <a:t> </a:t>
            </a:r>
            <a:r>
              <a:rPr b="1" i="0" lang="en-US" sz="1900" u="none" cap="none" strike="noStrike">
                <a:solidFill>
                  <a:srgbClr val="3B3535"/>
                </a:solidFill>
                <a:latin typeface="Sora"/>
                <a:ea typeface="Sora"/>
                <a:cs typeface="Sora"/>
                <a:sym typeface="Sora"/>
              </a:rPr>
              <a:t>Dynamiques</a:t>
            </a:r>
            <a:endParaRPr b="1" i="0" sz="1900" u="none" cap="none" strike="noStrike"/>
          </a:p>
        </p:txBody>
      </p:sp>
      <p:sp>
        <p:nvSpPr>
          <p:cNvPr id="513" name="Google Shape;513;p54"/>
          <p:cNvSpPr/>
          <p:nvPr/>
        </p:nvSpPr>
        <p:spPr>
          <a:xfrm>
            <a:off x="9869329" y="3937777"/>
            <a:ext cx="3778500" cy="1040100"/>
          </a:xfrm>
          <a:prstGeom prst="rect">
            <a:avLst/>
          </a:prstGeom>
          <a:noFill/>
          <a:ln>
            <a:noFill/>
          </a:ln>
        </p:spPr>
        <p:txBody>
          <a:bodyPr anchorCtr="0" anchor="t" bIns="0" lIns="0" spcFirstLastPara="1" rIns="0" wrap="square" tIns="0">
            <a:noAutofit/>
          </a:bodyPr>
          <a:lstStyle/>
          <a:p>
            <a:pPr indent="0" lvl="0" marL="0" marR="0" rtl="0" algn="l">
              <a:lnSpc>
                <a:spcPct val="200000"/>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Création et affichage en temps réel des messages grâce à une interface réactive client-side.</a:t>
            </a:r>
            <a:endParaRPr b="0" i="0" sz="1700" u="none" cap="none" strike="noStrike"/>
          </a:p>
        </p:txBody>
      </p:sp>
      <p:sp>
        <p:nvSpPr>
          <p:cNvPr id="514" name="Google Shape;514;p54"/>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5"/>
          <p:cNvSpPr/>
          <p:nvPr/>
        </p:nvSpPr>
        <p:spPr>
          <a:xfrm>
            <a:off x="758309" y="923568"/>
            <a:ext cx="7120295"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Bilan du Projet CineTech</a:t>
            </a:r>
            <a:endParaRPr b="0" i="0" sz="4450" u="none" cap="none" strike="noStrike"/>
          </a:p>
        </p:txBody>
      </p:sp>
      <p:sp>
        <p:nvSpPr>
          <p:cNvPr id="521" name="Google Shape;521;p55"/>
          <p:cNvSpPr/>
          <p:nvPr/>
        </p:nvSpPr>
        <p:spPr>
          <a:xfrm>
            <a:off x="758309" y="3213797"/>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Objectifs Atteints</a:t>
            </a:r>
            <a:endParaRPr b="0" i="0" sz="2200" u="none" cap="none" strike="noStrike"/>
          </a:p>
        </p:txBody>
      </p:sp>
      <p:sp>
        <p:nvSpPr>
          <p:cNvPr id="522" name="Google Shape;522;p55"/>
          <p:cNvSpPr/>
          <p:nvPr/>
        </p:nvSpPr>
        <p:spPr>
          <a:xfrm>
            <a:off x="758309" y="4237782"/>
            <a:ext cx="4018500" cy="10401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Création d’une plateforme cinéma interactive et moderne, conforme au cahier des charges initial.</a:t>
            </a:r>
            <a:endParaRPr b="0" i="0" sz="1700" u="none" cap="none" strike="noStrike"/>
          </a:p>
        </p:txBody>
      </p:sp>
      <p:sp>
        <p:nvSpPr>
          <p:cNvPr id="523" name="Google Shape;523;p55"/>
          <p:cNvSpPr/>
          <p:nvPr/>
        </p:nvSpPr>
        <p:spPr>
          <a:xfrm>
            <a:off x="5312926" y="3213797"/>
            <a:ext cx="33951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Fonctionnalités Livrées</a:t>
            </a:r>
            <a:endParaRPr b="0" i="0" sz="2200" u="none" cap="none" strike="noStrike"/>
          </a:p>
        </p:txBody>
      </p:sp>
      <p:sp>
        <p:nvSpPr>
          <p:cNvPr id="524" name="Google Shape;524;p55"/>
          <p:cNvSpPr/>
          <p:nvPr/>
        </p:nvSpPr>
        <p:spPr>
          <a:xfrm>
            <a:off x="5312926" y="4237782"/>
            <a:ext cx="40185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Les fonctionnalités prioritaires sont entièrement opérationnelles.</a:t>
            </a:r>
            <a:endParaRPr b="0" i="0" sz="1700" u="none" cap="none" strike="noStrike"/>
          </a:p>
        </p:txBody>
      </p:sp>
      <p:sp>
        <p:nvSpPr>
          <p:cNvPr id="525" name="Google Shape;525;p55"/>
          <p:cNvSpPr/>
          <p:nvPr/>
        </p:nvSpPr>
        <p:spPr>
          <a:xfrm>
            <a:off x="9867543" y="3213797"/>
            <a:ext cx="31755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Points d'Amélioration</a:t>
            </a:r>
            <a:endParaRPr b="0" i="0" sz="2200" u="none" cap="none" strike="noStrike"/>
          </a:p>
        </p:txBody>
      </p:sp>
      <p:sp>
        <p:nvSpPr>
          <p:cNvPr id="526" name="Google Shape;526;p55"/>
          <p:cNvSpPr/>
          <p:nvPr/>
        </p:nvSpPr>
        <p:spPr>
          <a:xfrm>
            <a:off x="9867543" y="4237782"/>
            <a:ext cx="40185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Fonctionnalités prévues pour de futures itérations :</a:t>
            </a:r>
            <a:endParaRPr b="0" i="0" sz="1700" u="none" cap="none" strike="noStrike"/>
          </a:p>
        </p:txBody>
      </p:sp>
      <p:sp>
        <p:nvSpPr>
          <p:cNvPr id="527" name="Google Shape;527;p55"/>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6"/>
          <p:cNvSpPr/>
          <p:nvPr/>
        </p:nvSpPr>
        <p:spPr>
          <a:xfrm>
            <a:off x="758309" y="827485"/>
            <a:ext cx="121983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Défis et Solutions dans le Développement</a:t>
            </a:r>
            <a:endParaRPr b="0" i="0" sz="4450" u="none" cap="none" strike="noStrike"/>
          </a:p>
        </p:txBody>
      </p:sp>
      <p:sp>
        <p:nvSpPr>
          <p:cNvPr id="534" name="Google Shape;534;p56"/>
          <p:cNvSpPr/>
          <p:nvPr/>
        </p:nvSpPr>
        <p:spPr>
          <a:xfrm>
            <a:off x="758300" y="2306049"/>
            <a:ext cx="13113900" cy="10728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Intégration API TMDB : </a:t>
            </a:r>
            <a:r>
              <a:rPr b="0" i="0" lang="en-US" sz="1700" u="none" cap="none" strike="noStrike">
                <a:solidFill>
                  <a:srgbClr val="3B3535"/>
                </a:solidFill>
                <a:latin typeface="Sora"/>
                <a:ea typeface="Sora"/>
                <a:cs typeface="Sora"/>
                <a:sym typeface="Sora"/>
              </a:rPr>
              <a:t>Gestion du </a:t>
            </a:r>
            <a:r>
              <a:rPr b="0" i="1" lang="en-US" sz="1700" u="none" cap="none" strike="noStrike">
                <a:solidFill>
                  <a:srgbClr val="3B3535"/>
                </a:solidFill>
                <a:latin typeface="Sora"/>
                <a:ea typeface="Sora"/>
                <a:cs typeface="Sora"/>
                <a:sym typeface="Sora"/>
              </a:rPr>
              <a:t>rate limiting</a:t>
            </a:r>
            <a:r>
              <a:rPr b="0" i="0" lang="en-US" sz="1700" u="none" cap="none" strike="noStrike">
                <a:solidFill>
                  <a:srgbClr val="3B3535"/>
                </a:solidFill>
                <a:latin typeface="Sora"/>
                <a:ea typeface="Sora"/>
                <a:cs typeface="Sora"/>
                <a:sym typeface="Sora"/>
              </a:rPr>
              <a:t> en minimisant les appels et en optimisant le stockage local (base de données/cache front).</a:t>
            </a:r>
            <a:endParaRPr b="0" i="0" sz="1700" u="none" cap="none" strike="noStrike"/>
          </a:p>
        </p:txBody>
      </p:sp>
      <p:sp>
        <p:nvSpPr>
          <p:cNvPr id="535" name="Google Shape;535;p56"/>
          <p:cNvSpPr/>
          <p:nvPr/>
        </p:nvSpPr>
        <p:spPr>
          <a:xfrm>
            <a:off x="758300" y="3496236"/>
            <a:ext cx="13113900" cy="10728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Rôles et permissions : </a:t>
            </a:r>
            <a:r>
              <a:rPr b="0" i="0" lang="en-US" sz="1700" u="none" cap="none" strike="noStrike">
                <a:solidFill>
                  <a:srgbClr val="3B3535"/>
                </a:solidFill>
                <a:latin typeface="Sora"/>
                <a:ea typeface="Sora"/>
                <a:cs typeface="Sora"/>
                <a:sym typeface="Sora"/>
              </a:rPr>
              <a:t>Utilisation des policies Laravel pour gérer l'accès aux fonctionnalités sensibles selon le rôle utilisateur.</a:t>
            </a:r>
            <a:endParaRPr b="0" i="0" sz="1700" u="none" cap="none" strike="noStrike"/>
          </a:p>
        </p:txBody>
      </p:sp>
      <p:sp>
        <p:nvSpPr>
          <p:cNvPr id="536" name="Google Shape;536;p56"/>
          <p:cNvSpPr/>
          <p:nvPr/>
        </p:nvSpPr>
        <p:spPr>
          <a:xfrm>
            <a:off x="758300" y="4686424"/>
            <a:ext cx="13113900" cy="5364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Affichage responsive : </a:t>
            </a:r>
            <a:r>
              <a:rPr b="0" i="0" lang="en-US" sz="1700" u="none" cap="none" strike="noStrike">
                <a:solidFill>
                  <a:srgbClr val="3B3535"/>
                </a:solidFill>
                <a:latin typeface="Sora"/>
                <a:ea typeface="Sora"/>
                <a:cs typeface="Sora"/>
                <a:sym typeface="Sora"/>
              </a:rPr>
              <a:t>Mise en place d’une grille fluide en Tailwind pour adapter les fiches films à tous les écrans.</a:t>
            </a:r>
            <a:endParaRPr b="0" i="0" sz="1700" u="none" cap="none" strike="noStrike"/>
          </a:p>
        </p:txBody>
      </p:sp>
      <p:sp>
        <p:nvSpPr>
          <p:cNvPr id="537" name="Google Shape;537;p56"/>
          <p:cNvSpPr/>
          <p:nvPr/>
        </p:nvSpPr>
        <p:spPr>
          <a:xfrm>
            <a:off x="758300" y="5340106"/>
            <a:ext cx="13113900" cy="10728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Validation des permissions en temps réel : </a:t>
            </a:r>
            <a:r>
              <a:rPr b="0" i="0" lang="en-US" sz="1700" u="none" cap="none" strike="noStrike">
                <a:solidFill>
                  <a:srgbClr val="3B3535"/>
                </a:solidFill>
                <a:latin typeface="Sora"/>
                <a:ea typeface="Sora"/>
                <a:cs typeface="Sora"/>
                <a:sym typeface="Sora"/>
              </a:rPr>
              <a:t>Intégration de vérifications conditionnelles (middleware + policies) avant chaque action utilisateur.</a:t>
            </a:r>
            <a:endParaRPr b="0" i="0" sz="1700" u="none" cap="none" strike="noStrike"/>
          </a:p>
        </p:txBody>
      </p:sp>
      <p:sp>
        <p:nvSpPr>
          <p:cNvPr id="538" name="Google Shape;538;p56"/>
          <p:cNvSpPr/>
          <p:nvPr/>
        </p:nvSpPr>
        <p:spPr>
          <a:xfrm>
            <a:off x="758300" y="6530291"/>
            <a:ext cx="13113900" cy="10728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1" i="0" lang="en-US" sz="1700" u="none" cap="none" strike="noStrike">
                <a:solidFill>
                  <a:srgbClr val="3B3535"/>
                </a:solidFill>
                <a:latin typeface="Sora"/>
                <a:ea typeface="Sora"/>
                <a:cs typeface="Sora"/>
                <a:sym typeface="Sora"/>
              </a:rPr>
              <a:t>Expérience multi-appareils : </a:t>
            </a:r>
            <a:r>
              <a:rPr b="0" i="0" lang="en-US" sz="1700" u="none" cap="none" strike="noStrike">
                <a:solidFill>
                  <a:srgbClr val="3B3535"/>
                </a:solidFill>
                <a:latin typeface="Sora"/>
                <a:ea typeface="Sora"/>
                <a:cs typeface="Sora"/>
                <a:sym typeface="Sora"/>
              </a:rPr>
              <a:t>Application testée manuellement sur desktop et mobile pour garantir une interface cohérente.</a:t>
            </a:r>
            <a:endParaRPr b="0" i="0" sz="1700" u="none" cap="none" strike="noStrike"/>
          </a:p>
        </p:txBody>
      </p:sp>
      <p:sp>
        <p:nvSpPr>
          <p:cNvPr id="539" name="Google Shape;539;p56"/>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7"/>
          <p:cNvSpPr/>
          <p:nvPr/>
        </p:nvSpPr>
        <p:spPr>
          <a:xfrm>
            <a:off x="758309" y="1377791"/>
            <a:ext cx="11600974"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Apprentissages et Perspectives Futures</a:t>
            </a:r>
            <a:endParaRPr b="0" i="0" sz="4450" u="none" cap="none" strike="noStrike"/>
          </a:p>
        </p:txBody>
      </p:sp>
      <p:sp>
        <p:nvSpPr>
          <p:cNvPr id="546" name="Google Shape;546;p57"/>
          <p:cNvSpPr/>
          <p:nvPr/>
        </p:nvSpPr>
        <p:spPr>
          <a:xfrm>
            <a:off x="1970359" y="3382568"/>
            <a:ext cx="487500" cy="487500"/>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47" name="Google Shape;547;p57"/>
          <p:cNvPicPr preferRelativeResize="0"/>
          <p:nvPr/>
        </p:nvPicPr>
        <p:blipFill rotWithShape="1">
          <a:blip r:embed="rId3">
            <a:alphaModFix/>
          </a:blip>
          <a:srcRect b="0" l="0" r="0" t="0"/>
          <a:stretch/>
        </p:blipFill>
        <p:spPr>
          <a:xfrm>
            <a:off x="2043047" y="3412512"/>
            <a:ext cx="342067" cy="427553"/>
          </a:xfrm>
          <a:prstGeom prst="rect">
            <a:avLst/>
          </a:prstGeom>
          <a:noFill/>
          <a:ln>
            <a:noFill/>
          </a:ln>
        </p:spPr>
      </p:pic>
      <p:sp>
        <p:nvSpPr>
          <p:cNvPr id="548" name="Google Shape;548;p57"/>
          <p:cNvSpPr/>
          <p:nvPr/>
        </p:nvSpPr>
        <p:spPr>
          <a:xfrm>
            <a:off x="2674376" y="3456982"/>
            <a:ext cx="40560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Compétences Développées</a:t>
            </a:r>
            <a:endParaRPr b="0" i="0" sz="2200" u="none" cap="none" strike="noStrike"/>
          </a:p>
        </p:txBody>
      </p:sp>
      <p:sp>
        <p:nvSpPr>
          <p:cNvPr id="549" name="Google Shape;549;p57"/>
          <p:cNvSpPr/>
          <p:nvPr/>
        </p:nvSpPr>
        <p:spPr>
          <a:xfrm>
            <a:off x="8662624" y="3382568"/>
            <a:ext cx="487500" cy="487500"/>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50" name="Google Shape;550;p57"/>
          <p:cNvPicPr preferRelativeResize="0"/>
          <p:nvPr/>
        </p:nvPicPr>
        <p:blipFill rotWithShape="1">
          <a:blip r:embed="rId4">
            <a:alphaModFix/>
          </a:blip>
          <a:srcRect b="0" l="0" r="0" t="0"/>
          <a:stretch/>
        </p:blipFill>
        <p:spPr>
          <a:xfrm>
            <a:off x="8735312" y="3412512"/>
            <a:ext cx="342067" cy="427553"/>
          </a:xfrm>
          <a:prstGeom prst="rect">
            <a:avLst/>
          </a:prstGeom>
          <a:noFill/>
          <a:ln>
            <a:noFill/>
          </a:ln>
        </p:spPr>
      </p:pic>
      <p:sp>
        <p:nvSpPr>
          <p:cNvPr id="551" name="Google Shape;551;p57"/>
          <p:cNvSpPr/>
          <p:nvPr/>
        </p:nvSpPr>
        <p:spPr>
          <a:xfrm>
            <a:off x="9366641" y="3456982"/>
            <a:ext cx="29580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Axes d'Amélioration</a:t>
            </a:r>
            <a:endParaRPr b="0" i="0" sz="2200" u="none" cap="none" strike="noStrike"/>
          </a:p>
        </p:txBody>
      </p:sp>
      <p:sp>
        <p:nvSpPr>
          <p:cNvPr id="552" name="Google Shape;552;p57"/>
          <p:cNvSpPr/>
          <p:nvPr/>
        </p:nvSpPr>
        <p:spPr>
          <a:xfrm>
            <a:off x="1970359" y="5328748"/>
            <a:ext cx="487500" cy="487500"/>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53" name="Google Shape;553;p57"/>
          <p:cNvPicPr preferRelativeResize="0"/>
          <p:nvPr/>
        </p:nvPicPr>
        <p:blipFill rotWithShape="1">
          <a:blip r:embed="rId5">
            <a:alphaModFix/>
          </a:blip>
          <a:srcRect b="0" l="0" r="0" t="0"/>
          <a:stretch/>
        </p:blipFill>
        <p:spPr>
          <a:xfrm>
            <a:off x="2043047" y="5358692"/>
            <a:ext cx="342067" cy="427553"/>
          </a:xfrm>
          <a:prstGeom prst="rect">
            <a:avLst/>
          </a:prstGeom>
          <a:noFill/>
          <a:ln>
            <a:noFill/>
          </a:ln>
        </p:spPr>
      </p:pic>
      <p:sp>
        <p:nvSpPr>
          <p:cNvPr id="554" name="Google Shape;554;p57"/>
          <p:cNvSpPr/>
          <p:nvPr/>
        </p:nvSpPr>
        <p:spPr>
          <a:xfrm>
            <a:off x="2674376" y="5403162"/>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Projets Futurs</a:t>
            </a:r>
            <a:endParaRPr b="0" i="0" sz="2200" u="none" cap="none" strike="noStrike"/>
          </a:p>
        </p:txBody>
      </p:sp>
      <p:sp>
        <p:nvSpPr>
          <p:cNvPr id="555" name="Google Shape;555;p57"/>
          <p:cNvSpPr/>
          <p:nvPr/>
        </p:nvSpPr>
        <p:spPr>
          <a:xfrm>
            <a:off x="8662624" y="5328748"/>
            <a:ext cx="487500" cy="487500"/>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56" name="Google Shape;556;p57"/>
          <p:cNvPicPr preferRelativeResize="0"/>
          <p:nvPr/>
        </p:nvPicPr>
        <p:blipFill rotWithShape="1">
          <a:blip r:embed="rId6">
            <a:alphaModFix/>
          </a:blip>
          <a:srcRect b="0" l="0" r="0" t="0"/>
          <a:stretch/>
        </p:blipFill>
        <p:spPr>
          <a:xfrm>
            <a:off x="8735312" y="5358692"/>
            <a:ext cx="342067" cy="427553"/>
          </a:xfrm>
          <a:prstGeom prst="rect">
            <a:avLst/>
          </a:prstGeom>
          <a:noFill/>
          <a:ln>
            <a:noFill/>
          </a:ln>
        </p:spPr>
      </p:pic>
      <p:sp>
        <p:nvSpPr>
          <p:cNvPr id="557" name="Google Shape;557;p57"/>
          <p:cNvSpPr/>
          <p:nvPr/>
        </p:nvSpPr>
        <p:spPr>
          <a:xfrm>
            <a:off x="9366641" y="5403162"/>
            <a:ext cx="32934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Objectif Professionnel</a:t>
            </a:r>
            <a:endParaRPr b="0" i="0" sz="2200" u="none" cap="none" strike="noStrike"/>
          </a:p>
        </p:txBody>
      </p:sp>
      <p:sp>
        <p:nvSpPr>
          <p:cNvPr id="558" name="Google Shape;558;p57"/>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descr="preencoded.png" id="564" name="Google Shape;564;p5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65" name="Google Shape;565;p58"/>
          <p:cNvSpPr/>
          <p:nvPr/>
        </p:nvSpPr>
        <p:spPr>
          <a:xfrm>
            <a:off x="685800" y="861893"/>
            <a:ext cx="6970276" cy="644723"/>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1F1E1E"/>
              </a:buClr>
              <a:buSzPts val="4050"/>
              <a:buFont typeface="Sora"/>
              <a:buNone/>
            </a:pPr>
            <a:r>
              <a:rPr b="0" i="0" lang="en-US" sz="4050" u="none" cap="none" strike="noStrike">
                <a:solidFill>
                  <a:srgbClr val="1F1E1E"/>
                </a:solidFill>
                <a:latin typeface="Sora"/>
                <a:ea typeface="Sora"/>
                <a:cs typeface="Sora"/>
                <a:sym typeface="Sora"/>
              </a:rPr>
              <a:t>Merci pour votre attention</a:t>
            </a:r>
            <a:endParaRPr b="0" i="0" sz="4050" u="none" cap="none" strike="noStrike"/>
          </a:p>
        </p:txBody>
      </p:sp>
      <p:sp>
        <p:nvSpPr>
          <p:cNvPr id="566" name="Google Shape;566;p58"/>
          <p:cNvSpPr/>
          <p:nvPr/>
        </p:nvSpPr>
        <p:spPr>
          <a:xfrm>
            <a:off x="685800" y="1800463"/>
            <a:ext cx="7772400" cy="626983"/>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B3535"/>
              </a:buClr>
              <a:buSzPts val="1500"/>
              <a:buFont typeface="Sora"/>
              <a:buNone/>
            </a:pPr>
            <a:r>
              <a:rPr b="0" i="0" lang="en-US" sz="1500" u="none" cap="none" strike="noStrike">
                <a:solidFill>
                  <a:srgbClr val="3B3535"/>
                </a:solidFill>
                <a:latin typeface="Sora"/>
                <a:ea typeface="Sora"/>
                <a:cs typeface="Sora"/>
                <a:sym typeface="Sora"/>
              </a:rPr>
              <a:t>Je vous remercie sincèrement d'avoir suivi ma présentation du projet </a:t>
            </a:r>
            <a:r>
              <a:rPr b="1" i="0" lang="en-US" sz="1500" u="none" cap="none" strike="noStrike">
                <a:solidFill>
                  <a:srgbClr val="3B3535"/>
                </a:solidFill>
                <a:latin typeface="Sora"/>
                <a:ea typeface="Sora"/>
                <a:cs typeface="Sora"/>
                <a:sym typeface="Sora"/>
              </a:rPr>
              <a:t>CineTech</a:t>
            </a:r>
            <a:r>
              <a:rPr b="0" i="0" lang="en-US" sz="1500" u="none" cap="none" strike="noStrike">
                <a:solidFill>
                  <a:srgbClr val="3B3535"/>
                </a:solidFill>
                <a:latin typeface="Sora"/>
                <a:ea typeface="Sora"/>
                <a:cs typeface="Sora"/>
                <a:sym typeface="Sora"/>
              </a:rPr>
              <a:t>.</a:t>
            </a:r>
            <a:endParaRPr b="0" i="0" sz="1500" u="none" cap="none" strike="noStrike"/>
          </a:p>
        </p:txBody>
      </p:sp>
      <p:sp>
        <p:nvSpPr>
          <p:cNvPr id="567" name="Google Shape;567;p58"/>
          <p:cNvSpPr/>
          <p:nvPr/>
        </p:nvSpPr>
        <p:spPr>
          <a:xfrm>
            <a:off x="685800" y="2647831"/>
            <a:ext cx="7772400" cy="313492"/>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B3535"/>
              </a:buClr>
              <a:buSzPts val="1500"/>
              <a:buFont typeface="Sora"/>
              <a:buNone/>
            </a:pPr>
            <a:r>
              <a:rPr b="0" i="0" lang="en-US" sz="1500" u="none" cap="none" strike="noStrike">
                <a:solidFill>
                  <a:srgbClr val="3B3535"/>
                </a:solidFill>
                <a:latin typeface="Sora"/>
                <a:ea typeface="Sora"/>
                <a:cs typeface="Sora"/>
                <a:sym typeface="Sora"/>
              </a:rPr>
              <a:t>Je suis disponible pour répondre à toutes vos questions concernant:</a:t>
            </a:r>
            <a:endParaRPr b="0" i="0" sz="1500" u="none" cap="none" strike="noStrike"/>
          </a:p>
        </p:txBody>
      </p:sp>
      <p:sp>
        <p:nvSpPr>
          <p:cNvPr id="568" name="Google Shape;568;p58"/>
          <p:cNvSpPr/>
          <p:nvPr/>
        </p:nvSpPr>
        <p:spPr>
          <a:xfrm>
            <a:off x="685800" y="3181707"/>
            <a:ext cx="440888" cy="440888"/>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69" name="Google Shape;569;p58"/>
          <p:cNvPicPr preferRelativeResize="0"/>
          <p:nvPr/>
        </p:nvPicPr>
        <p:blipFill rotWithShape="1">
          <a:blip r:embed="rId4">
            <a:alphaModFix/>
          </a:blip>
          <a:srcRect b="0" l="0" r="0" t="0"/>
          <a:stretch/>
        </p:blipFill>
        <p:spPr>
          <a:xfrm>
            <a:off x="751523" y="3208734"/>
            <a:ext cx="309324" cy="386715"/>
          </a:xfrm>
          <a:prstGeom prst="rect">
            <a:avLst/>
          </a:prstGeom>
          <a:noFill/>
          <a:ln>
            <a:noFill/>
          </a:ln>
        </p:spPr>
      </p:pic>
      <p:sp>
        <p:nvSpPr>
          <p:cNvPr id="570" name="Google Shape;570;p58"/>
          <p:cNvSpPr/>
          <p:nvPr/>
        </p:nvSpPr>
        <p:spPr>
          <a:xfrm>
            <a:off x="1322546" y="3248978"/>
            <a:ext cx="2636282" cy="32230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000"/>
              <a:buFont typeface="Sora"/>
              <a:buNone/>
            </a:pPr>
            <a:r>
              <a:rPr b="0" i="0" lang="en-US" sz="2000" u="none" cap="none" strike="noStrike">
                <a:solidFill>
                  <a:srgbClr val="3B3535"/>
                </a:solidFill>
                <a:latin typeface="Sora"/>
                <a:ea typeface="Sora"/>
                <a:cs typeface="Sora"/>
                <a:sym typeface="Sora"/>
              </a:rPr>
              <a:t>Aspects techniques</a:t>
            </a:r>
            <a:endParaRPr b="0" i="0" sz="2000" u="none" cap="none" strike="noStrike"/>
          </a:p>
        </p:txBody>
      </p:sp>
      <p:sp>
        <p:nvSpPr>
          <p:cNvPr id="571" name="Google Shape;571;p58"/>
          <p:cNvSpPr/>
          <p:nvPr/>
        </p:nvSpPr>
        <p:spPr>
          <a:xfrm>
            <a:off x="1322546" y="3688794"/>
            <a:ext cx="7135654" cy="626983"/>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B3535"/>
              </a:buClr>
              <a:buSzPts val="1500"/>
              <a:buFont typeface="Sora"/>
              <a:buNone/>
            </a:pPr>
            <a:r>
              <a:rPr b="0" i="0" lang="en-US" sz="1500" u="none" cap="none" strike="noStrike">
                <a:solidFill>
                  <a:srgbClr val="3B3535"/>
                </a:solidFill>
                <a:latin typeface="Sora"/>
                <a:ea typeface="Sora"/>
                <a:cs typeface="Sora"/>
                <a:sym typeface="Sora"/>
              </a:rPr>
              <a:t>Architecture, choix technologiques, organisation du code et défis rencontrés.</a:t>
            </a:r>
            <a:endParaRPr b="0" i="0" sz="1500" u="none" cap="none" strike="noStrike"/>
          </a:p>
        </p:txBody>
      </p:sp>
      <p:sp>
        <p:nvSpPr>
          <p:cNvPr id="572" name="Google Shape;572;p58"/>
          <p:cNvSpPr/>
          <p:nvPr/>
        </p:nvSpPr>
        <p:spPr>
          <a:xfrm>
            <a:off x="685800" y="4707612"/>
            <a:ext cx="440888" cy="440888"/>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3" name="Google Shape;573;p58"/>
          <p:cNvPicPr preferRelativeResize="0"/>
          <p:nvPr/>
        </p:nvPicPr>
        <p:blipFill rotWithShape="1">
          <a:blip r:embed="rId5">
            <a:alphaModFix/>
          </a:blip>
          <a:srcRect b="0" l="0" r="0" t="0"/>
          <a:stretch/>
        </p:blipFill>
        <p:spPr>
          <a:xfrm>
            <a:off x="751523" y="4734639"/>
            <a:ext cx="309324" cy="386715"/>
          </a:xfrm>
          <a:prstGeom prst="rect">
            <a:avLst/>
          </a:prstGeom>
          <a:noFill/>
          <a:ln>
            <a:noFill/>
          </a:ln>
        </p:spPr>
      </p:pic>
      <p:sp>
        <p:nvSpPr>
          <p:cNvPr id="574" name="Google Shape;574;p58"/>
          <p:cNvSpPr/>
          <p:nvPr/>
        </p:nvSpPr>
        <p:spPr>
          <a:xfrm>
            <a:off x="1322546" y="4774883"/>
            <a:ext cx="2578537" cy="32230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000"/>
              <a:buFont typeface="Sora"/>
              <a:buNone/>
            </a:pPr>
            <a:r>
              <a:rPr b="0" i="0" lang="en-US" sz="2000" u="none" cap="none" strike="noStrike">
                <a:solidFill>
                  <a:srgbClr val="3B3535"/>
                </a:solidFill>
                <a:latin typeface="Sora"/>
                <a:ea typeface="Sora"/>
                <a:cs typeface="Sora"/>
                <a:sym typeface="Sora"/>
              </a:rPr>
              <a:t>Fonctionnalités</a:t>
            </a:r>
            <a:endParaRPr b="0" i="0" sz="2000" u="none" cap="none" strike="noStrike"/>
          </a:p>
        </p:txBody>
      </p:sp>
      <p:sp>
        <p:nvSpPr>
          <p:cNvPr id="575" name="Google Shape;575;p58"/>
          <p:cNvSpPr/>
          <p:nvPr/>
        </p:nvSpPr>
        <p:spPr>
          <a:xfrm>
            <a:off x="1322546" y="5214699"/>
            <a:ext cx="7135654" cy="626983"/>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B3535"/>
              </a:buClr>
              <a:buSzPts val="1500"/>
              <a:buFont typeface="Sora"/>
              <a:buNone/>
            </a:pPr>
            <a:r>
              <a:rPr b="0" i="0" lang="en-US" sz="1500" u="none" cap="none" strike="noStrike">
                <a:solidFill>
                  <a:srgbClr val="3B3535"/>
                </a:solidFill>
                <a:latin typeface="Sora"/>
                <a:ea typeface="Sora"/>
                <a:cs typeface="Sora"/>
                <a:sym typeface="Sora"/>
              </a:rPr>
              <a:t>Détails sur les solutions implémentées, les priorités fonctionnelles et les améliorations envisagées.</a:t>
            </a:r>
            <a:endParaRPr b="0" i="0" sz="1500" u="none" cap="none" strike="noStrike"/>
          </a:p>
        </p:txBody>
      </p:sp>
      <p:sp>
        <p:nvSpPr>
          <p:cNvPr id="576" name="Google Shape;576;p58"/>
          <p:cNvSpPr/>
          <p:nvPr/>
        </p:nvSpPr>
        <p:spPr>
          <a:xfrm>
            <a:off x="685800" y="6233517"/>
            <a:ext cx="440888" cy="440888"/>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7" name="Google Shape;577;p58"/>
          <p:cNvPicPr preferRelativeResize="0"/>
          <p:nvPr/>
        </p:nvPicPr>
        <p:blipFill rotWithShape="1">
          <a:blip r:embed="rId6">
            <a:alphaModFix/>
          </a:blip>
          <a:srcRect b="0" l="0" r="0" t="0"/>
          <a:stretch/>
        </p:blipFill>
        <p:spPr>
          <a:xfrm>
            <a:off x="751523" y="6260544"/>
            <a:ext cx="309324" cy="386715"/>
          </a:xfrm>
          <a:prstGeom prst="rect">
            <a:avLst/>
          </a:prstGeom>
          <a:noFill/>
          <a:ln>
            <a:noFill/>
          </a:ln>
        </p:spPr>
      </p:pic>
      <p:sp>
        <p:nvSpPr>
          <p:cNvPr id="578" name="Google Shape;578;p58"/>
          <p:cNvSpPr/>
          <p:nvPr/>
        </p:nvSpPr>
        <p:spPr>
          <a:xfrm>
            <a:off x="1322546" y="6300788"/>
            <a:ext cx="3060859" cy="32230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000"/>
              <a:buFont typeface="Sora"/>
              <a:buNone/>
            </a:pPr>
            <a:r>
              <a:rPr b="0" i="0" lang="en-US" sz="2000" u="none" cap="none" strike="noStrike">
                <a:solidFill>
                  <a:srgbClr val="3B3535"/>
                </a:solidFill>
                <a:latin typeface="Sora"/>
                <a:ea typeface="Sora"/>
                <a:cs typeface="Sora"/>
                <a:sym typeface="Sora"/>
              </a:rPr>
              <a:t>Parcours professionnel</a:t>
            </a:r>
            <a:endParaRPr b="0" i="0" sz="2000" u="none" cap="none" strike="noStrike"/>
          </a:p>
        </p:txBody>
      </p:sp>
      <p:sp>
        <p:nvSpPr>
          <p:cNvPr id="579" name="Google Shape;579;p58"/>
          <p:cNvSpPr/>
          <p:nvPr/>
        </p:nvSpPr>
        <p:spPr>
          <a:xfrm>
            <a:off x="1322546" y="6740604"/>
            <a:ext cx="7135654" cy="626983"/>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B3535"/>
              </a:buClr>
              <a:buSzPts val="1500"/>
              <a:buFont typeface="Sora"/>
              <a:buNone/>
            </a:pPr>
            <a:r>
              <a:rPr b="0" i="0" lang="en-US" sz="1500" u="none" cap="none" strike="noStrike">
                <a:solidFill>
                  <a:srgbClr val="3B3535"/>
                </a:solidFill>
                <a:latin typeface="Sora"/>
                <a:ea typeface="Sora"/>
                <a:cs typeface="Sora"/>
                <a:sym typeface="Sora"/>
              </a:rPr>
              <a:t>Expériences précédentes, compétences développées et objectifs de carrière en développement web.</a:t>
            </a:r>
            <a:endParaRPr b="0" i="0" sz="15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preencoded.png" id="153" name="Google Shape;153;p3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54" name="Google Shape;154;p33"/>
          <p:cNvSpPr/>
          <p:nvPr/>
        </p:nvSpPr>
        <p:spPr>
          <a:xfrm>
            <a:off x="758309" y="1801773"/>
            <a:ext cx="5701546"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Sommaire</a:t>
            </a:r>
            <a:endParaRPr b="0" i="0" sz="4450" u="none" cap="none" strike="noStrike"/>
          </a:p>
        </p:txBody>
      </p:sp>
      <p:sp>
        <p:nvSpPr>
          <p:cNvPr id="155" name="Google Shape;155;p33"/>
          <p:cNvSpPr/>
          <p:nvPr/>
        </p:nvSpPr>
        <p:spPr>
          <a:xfrm>
            <a:off x="758309" y="2839403"/>
            <a:ext cx="487442" cy="487442"/>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3"/>
          <p:cNvSpPr/>
          <p:nvPr/>
        </p:nvSpPr>
        <p:spPr>
          <a:xfrm>
            <a:off x="830997" y="2869347"/>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Sora"/>
              <a:buNone/>
            </a:pPr>
            <a:r>
              <a:rPr b="0" i="0" lang="en-US" sz="2650" u="none" cap="none" strike="noStrike">
                <a:solidFill>
                  <a:srgbClr val="3B3535"/>
                </a:solidFill>
                <a:latin typeface="Sora"/>
                <a:ea typeface="Sora"/>
                <a:cs typeface="Sora"/>
                <a:sym typeface="Sora"/>
              </a:rPr>
              <a:t>1</a:t>
            </a:r>
            <a:endParaRPr b="0" i="0" sz="2650" u="none" cap="none" strike="noStrike"/>
          </a:p>
        </p:txBody>
      </p:sp>
      <p:sp>
        <p:nvSpPr>
          <p:cNvPr id="157" name="Google Shape;157;p33"/>
          <p:cNvSpPr/>
          <p:nvPr/>
        </p:nvSpPr>
        <p:spPr>
          <a:xfrm>
            <a:off x="1462326" y="2913817"/>
            <a:ext cx="4284464"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Présentation projet CineTech</a:t>
            </a:r>
            <a:endParaRPr b="0" i="0" sz="2200" u="none" cap="none" strike="noStrike"/>
          </a:p>
        </p:txBody>
      </p:sp>
      <p:sp>
        <p:nvSpPr>
          <p:cNvPr id="158" name="Google Shape;158;p33"/>
          <p:cNvSpPr/>
          <p:nvPr/>
        </p:nvSpPr>
        <p:spPr>
          <a:xfrm>
            <a:off x="1462326" y="3399949"/>
            <a:ext cx="6923365"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Conception, objectifs et vision globale.</a:t>
            </a:r>
            <a:endParaRPr b="0" i="0" sz="1700" u="none" cap="none" strike="noStrike"/>
          </a:p>
        </p:txBody>
      </p:sp>
      <p:sp>
        <p:nvSpPr>
          <p:cNvPr id="159" name="Google Shape;159;p33"/>
          <p:cNvSpPr/>
          <p:nvPr/>
        </p:nvSpPr>
        <p:spPr>
          <a:xfrm>
            <a:off x="758309" y="4179927"/>
            <a:ext cx="487442" cy="487442"/>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3"/>
          <p:cNvSpPr/>
          <p:nvPr/>
        </p:nvSpPr>
        <p:spPr>
          <a:xfrm>
            <a:off x="830997" y="4209871"/>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Sora"/>
              <a:buNone/>
            </a:pPr>
            <a:r>
              <a:rPr b="0" i="0" lang="en-US" sz="2650" u="none" cap="none" strike="noStrike">
                <a:solidFill>
                  <a:srgbClr val="3B3535"/>
                </a:solidFill>
                <a:latin typeface="Sora"/>
                <a:ea typeface="Sora"/>
                <a:cs typeface="Sora"/>
                <a:sym typeface="Sora"/>
              </a:rPr>
              <a:t>2</a:t>
            </a:r>
            <a:endParaRPr b="0" i="0" sz="2650" u="none" cap="none" strike="noStrike"/>
          </a:p>
        </p:txBody>
      </p:sp>
      <p:sp>
        <p:nvSpPr>
          <p:cNvPr id="161" name="Google Shape;161;p33"/>
          <p:cNvSpPr/>
          <p:nvPr/>
        </p:nvSpPr>
        <p:spPr>
          <a:xfrm>
            <a:off x="1462326" y="4254341"/>
            <a:ext cx="3350895"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Stack &amp; démonstration</a:t>
            </a:r>
            <a:endParaRPr b="0" i="0" sz="2200" u="none" cap="none" strike="noStrike"/>
          </a:p>
        </p:txBody>
      </p:sp>
      <p:sp>
        <p:nvSpPr>
          <p:cNvPr id="162" name="Google Shape;162;p33"/>
          <p:cNvSpPr/>
          <p:nvPr/>
        </p:nvSpPr>
        <p:spPr>
          <a:xfrm>
            <a:off x="1462326" y="4740473"/>
            <a:ext cx="6923365"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Approches techniques et technologies utilisées.</a:t>
            </a:r>
            <a:endParaRPr b="0" i="0" sz="1700" u="none" cap="none" strike="noStrike"/>
          </a:p>
        </p:txBody>
      </p:sp>
      <p:sp>
        <p:nvSpPr>
          <p:cNvPr id="163" name="Google Shape;163;p33"/>
          <p:cNvSpPr/>
          <p:nvPr/>
        </p:nvSpPr>
        <p:spPr>
          <a:xfrm>
            <a:off x="758309" y="5520452"/>
            <a:ext cx="487442" cy="487442"/>
          </a:xfrm>
          <a:prstGeom prst="roundRect">
            <a:avLst>
              <a:gd fmla="val 18669"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3"/>
          <p:cNvSpPr/>
          <p:nvPr/>
        </p:nvSpPr>
        <p:spPr>
          <a:xfrm>
            <a:off x="830997" y="5550396"/>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Sora"/>
              <a:buNone/>
            </a:pPr>
            <a:r>
              <a:rPr b="0" i="0" lang="en-US" sz="2650" u="none" cap="none" strike="noStrike">
                <a:solidFill>
                  <a:srgbClr val="3B3535"/>
                </a:solidFill>
                <a:latin typeface="Sora"/>
                <a:ea typeface="Sora"/>
                <a:cs typeface="Sora"/>
                <a:sym typeface="Sora"/>
              </a:rPr>
              <a:t>3</a:t>
            </a:r>
            <a:endParaRPr b="0" i="0" sz="2650" u="none" cap="none" strike="noStrike"/>
          </a:p>
        </p:txBody>
      </p:sp>
      <p:sp>
        <p:nvSpPr>
          <p:cNvPr id="165" name="Google Shape;165;p33"/>
          <p:cNvSpPr/>
          <p:nvPr/>
        </p:nvSpPr>
        <p:spPr>
          <a:xfrm>
            <a:off x="1462326" y="5594866"/>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Bilan &amp; parcours</a:t>
            </a:r>
            <a:endParaRPr b="0" i="0" sz="2200" u="none" cap="none" strike="noStrike"/>
          </a:p>
        </p:txBody>
      </p:sp>
      <p:sp>
        <p:nvSpPr>
          <p:cNvPr id="166" name="Google Shape;166;p33"/>
          <p:cNvSpPr/>
          <p:nvPr/>
        </p:nvSpPr>
        <p:spPr>
          <a:xfrm>
            <a:off x="1462326" y="6080998"/>
            <a:ext cx="6923365"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Résumé du projet et de mon parcours actuel.</a:t>
            </a:r>
            <a:endParaRPr b="0" i="0" sz="17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preencoded.png" id="172" name="Google Shape;172;p3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73" name="Google Shape;173;p34"/>
          <p:cNvSpPr/>
          <p:nvPr/>
        </p:nvSpPr>
        <p:spPr>
          <a:xfrm>
            <a:off x="0" y="0"/>
            <a:ext cx="14630400" cy="8229600"/>
          </a:xfrm>
          <a:prstGeom prst="rect">
            <a:avLst/>
          </a:prstGeom>
          <a:solidFill>
            <a:srgbClr val="FFFFFF">
              <a:alpha val="8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4"/>
          <p:cNvSpPr/>
          <p:nvPr/>
        </p:nvSpPr>
        <p:spPr>
          <a:xfrm>
            <a:off x="758309" y="2773323"/>
            <a:ext cx="7502723"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Contexte &amp; Idée du projet</a:t>
            </a:r>
            <a:endParaRPr b="0" i="0" sz="4450" u="none" cap="none" strike="noStrike"/>
          </a:p>
        </p:txBody>
      </p:sp>
      <p:pic>
        <p:nvPicPr>
          <p:cNvPr descr="preencoded.png" id="175" name="Google Shape;175;p34"/>
          <p:cNvPicPr preferRelativeResize="0"/>
          <p:nvPr/>
        </p:nvPicPr>
        <p:blipFill rotWithShape="1">
          <a:blip r:embed="rId4">
            <a:alphaModFix/>
          </a:blip>
          <a:srcRect b="0" l="0" r="0" t="0"/>
          <a:stretch/>
        </p:blipFill>
        <p:spPr>
          <a:xfrm>
            <a:off x="758309" y="3810953"/>
            <a:ext cx="541615" cy="541615"/>
          </a:xfrm>
          <a:prstGeom prst="rect">
            <a:avLst/>
          </a:prstGeom>
          <a:noFill/>
          <a:ln>
            <a:noFill/>
          </a:ln>
        </p:spPr>
      </p:pic>
      <p:sp>
        <p:nvSpPr>
          <p:cNvPr id="176" name="Google Shape;176;p34"/>
          <p:cNvSpPr/>
          <p:nvPr/>
        </p:nvSpPr>
        <p:spPr>
          <a:xfrm>
            <a:off x="758309" y="4623316"/>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Passion cinéma</a:t>
            </a:r>
            <a:endParaRPr b="0" i="0" sz="2200" u="none" cap="none" strike="noStrike"/>
          </a:p>
        </p:txBody>
      </p:sp>
      <p:sp>
        <p:nvSpPr>
          <p:cNvPr id="177" name="Google Shape;177;p34"/>
          <p:cNvSpPr/>
          <p:nvPr/>
        </p:nvSpPr>
        <p:spPr>
          <a:xfrm>
            <a:off x="758309" y="5109448"/>
            <a:ext cx="4190762"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Intérêt personnel profond</a:t>
            </a:r>
            <a:endParaRPr b="0" i="0" sz="1700" u="none" cap="none" strike="noStrike"/>
          </a:p>
        </p:txBody>
      </p:sp>
      <p:pic>
        <p:nvPicPr>
          <p:cNvPr descr="preencoded.png" id="178" name="Google Shape;178;p34"/>
          <p:cNvPicPr preferRelativeResize="0"/>
          <p:nvPr/>
        </p:nvPicPr>
        <p:blipFill rotWithShape="1">
          <a:blip r:embed="rId5">
            <a:alphaModFix/>
          </a:blip>
          <a:srcRect b="0" l="0" r="0" t="0"/>
          <a:stretch/>
        </p:blipFill>
        <p:spPr>
          <a:xfrm>
            <a:off x="5219819" y="3810953"/>
            <a:ext cx="541615" cy="541615"/>
          </a:xfrm>
          <a:prstGeom prst="rect">
            <a:avLst/>
          </a:prstGeom>
          <a:noFill/>
          <a:ln>
            <a:noFill/>
          </a:ln>
        </p:spPr>
      </p:pic>
      <p:sp>
        <p:nvSpPr>
          <p:cNvPr id="179" name="Google Shape;179;p34"/>
          <p:cNvSpPr/>
          <p:nvPr/>
        </p:nvSpPr>
        <p:spPr>
          <a:xfrm>
            <a:off x="5219819" y="4623316"/>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API TMDB</a:t>
            </a:r>
            <a:endParaRPr b="0" i="0" sz="2200" u="none" cap="none" strike="noStrike"/>
          </a:p>
        </p:txBody>
      </p:sp>
      <p:sp>
        <p:nvSpPr>
          <p:cNvPr id="180" name="Google Shape;180;p34"/>
          <p:cNvSpPr/>
          <p:nvPr/>
        </p:nvSpPr>
        <p:spPr>
          <a:xfrm>
            <a:off x="5219819" y="5109448"/>
            <a:ext cx="4190762"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Source riche de données films/séries</a:t>
            </a:r>
            <a:endParaRPr b="0" i="0" sz="1700" u="none" cap="none" strike="noStrike"/>
          </a:p>
        </p:txBody>
      </p:sp>
      <p:pic>
        <p:nvPicPr>
          <p:cNvPr descr="preencoded.png" id="181" name="Google Shape;181;p34"/>
          <p:cNvPicPr preferRelativeResize="0"/>
          <p:nvPr/>
        </p:nvPicPr>
        <p:blipFill rotWithShape="1">
          <a:blip r:embed="rId6">
            <a:alphaModFix/>
          </a:blip>
          <a:srcRect b="0" l="0" r="0" t="0"/>
          <a:stretch/>
        </p:blipFill>
        <p:spPr>
          <a:xfrm>
            <a:off x="9681329" y="3810953"/>
            <a:ext cx="541615" cy="541615"/>
          </a:xfrm>
          <a:prstGeom prst="rect">
            <a:avLst/>
          </a:prstGeom>
          <a:noFill/>
          <a:ln>
            <a:noFill/>
          </a:ln>
        </p:spPr>
      </p:pic>
      <p:sp>
        <p:nvSpPr>
          <p:cNvPr id="182" name="Google Shape;182;p34"/>
          <p:cNvSpPr/>
          <p:nvPr/>
        </p:nvSpPr>
        <p:spPr>
          <a:xfrm>
            <a:off x="9681329" y="4623316"/>
            <a:ext cx="3053596"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Application pratique</a:t>
            </a:r>
            <a:endParaRPr b="0" i="0" sz="2200" u="none" cap="none" strike="noStrike"/>
          </a:p>
        </p:txBody>
      </p:sp>
      <p:sp>
        <p:nvSpPr>
          <p:cNvPr id="183" name="Google Shape;183;p34"/>
          <p:cNvSpPr/>
          <p:nvPr/>
        </p:nvSpPr>
        <p:spPr>
          <a:xfrm>
            <a:off x="9681329" y="5109448"/>
            <a:ext cx="4190762"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Gestion personnalisée du contenu</a:t>
            </a:r>
            <a:endParaRPr b="0" i="0" sz="17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p:nvPr/>
        </p:nvSpPr>
        <p:spPr>
          <a:xfrm>
            <a:off x="758309" y="1705928"/>
            <a:ext cx="7999333"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Fonctionnalités principales</a:t>
            </a:r>
            <a:endParaRPr b="0" i="0" sz="4450" u="none" cap="none" strike="noStrike"/>
          </a:p>
        </p:txBody>
      </p:sp>
      <p:sp>
        <p:nvSpPr>
          <p:cNvPr id="190" name="Google Shape;190;p35"/>
          <p:cNvSpPr/>
          <p:nvPr/>
        </p:nvSpPr>
        <p:spPr>
          <a:xfrm>
            <a:off x="2195274" y="4098012"/>
            <a:ext cx="2850713" cy="356235"/>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Rechercher</a:t>
            </a:r>
            <a:endParaRPr b="0" i="0" sz="2200" u="none" cap="none" strike="noStrike"/>
          </a:p>
        </p:txBody>
      </p:sp>
      <p:sp>
        <p:nvSpPr>
          <p:cNvPr id="191" name="Google Shape;191;p35"/>
          <p:cNvSpPr/>
          <p:nvPr/>
        </p:nvSpPr>
        <p:spPr>
          <a:xfrm>
            <a:off x="758309" y="4584144"/>
            <a:ext cx="4287679" cy="693420"/>
          </a:xfrm>
          <a:prstGeom prst="rect">
            <a:avLst/>
          </a:prstGeom>
          <a:noFill/>
          <a:ln>
            <a:noFill/>
          </a:ln>
        </p:spPr>
        <p:txBody>
          <a:bodyPr anchorCtr="0" anchor="t" bIns="0" lIns="0" spcFirstLastPara="1" rIns="0" wrap="square" tIns="0">
            <a:noAutofit/>
          </a:bodyPr>
          <a:lstStyle/>
          <a:p>
            <a:pPr indent="0" lvl="0" marL="0" marR="0" rtl="0" algn="r">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Exploration intuitive des films et séries via l'API TMDB.</a:t>
            </a:r>
            <a:endParaRPr b="0" i="0" sz="1700" u="none" cap="none" strike="noStrike"/>
          </a:p>
        </p:txBody>
      </p:sp>
      <p:pic>
        <p:nvPicPr>
          <p:cNvPr descr="preencoded.png" id="192" name="Google Shape;192;p35"/>
          <p:cNvPicPr preferRelativeResize="0"/>
          <p:nvPr/>
        </p:nvPicPr>
        <p:blipFill rotWithShape="1">
          <a:blip r:embed="rId3">
            <a:alphaModFix/>
          </a:blip>
          <a:srcRect b="0" l="0" r="0" t="0"/>
          <a:stretch/>
        </p:blipFill>
        <p:spPr>
          <a:xfrm>
            <a:off x="5479256" y="2851904"/>
            <a:ext cx="3671768" cy="3671768"/>
          </a:xfrm>
          <a:prstGeom prst="rect">
            <a:avLst/>
          </a:prstGeom>
          <a:noFill/>
          <a:ln>
            <a:noFill/>
          </a:ln>
        </p:spPr>
      </p:pic>
      <p:sp>
        <p:nvSpPr>
          <p:cNvPr id="193" name="Google Shape;193;p35"/>
          <p:cNvSpPr/>
          <p:nvPr/>
        </p:nvSpPr>
        <p:spPr>
          <a:xfrm>
            <a:off x="5277267" y="4416921"/>
            <a:ext cx="541615" cy="541615"/>
          </a:xfrm>
          <a:prstGeom prst="roundRect">
            <a:avLst>
              <a:gd fmla="val 1686596"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4" name="Google Shape;194;p35"/>
          <p:cNvPicPr preferRelativeResize="0"/>
          <p:nvPr/>
        </p:nvPicPr>
        <p:blipFill rotWithShape="1">
          <a:blip r:embed="rId4">
            <a:alphaModFix/>
          </a:blip>
          <a:srcRect b="0" l="0" r="0" t="0"/>
          <a:stretch/>
        </p:blipFill>
        <p:spPr>
          <a:xfrm>
            <a:off x="5426214" y="4535388"/>
            <a:ext cx="243721" cy="304681"/>
          </a:xfrm>
          <a:prstGeom prst="rect">
            <a:avLst/>
          </a:prstGeom>
          <a:noFill/>
          <a:ln>
            <a:noFill/>
          </a:ln>
        </p:spPr>
      </p:pic>
      <p:sp>
        <p:nvSpPr>
          <p:cNvPr id="195" name="Google Shape;195;p35"/>
          <p:cNvSpPr/>
          <p:nvPr/>
        </p:nvSpPr>
        <p:spPr>
          <a:xfrm>
            <a:off x="9475946" y="3098840"/>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Découvrir</a:t>
            </a:r>
            <a:endParaRPr b="0" i="0" sz="2200" u="none" cap="none" strike="noStrike"/>
          </a:p>
        </p:txBody>
      </p:sp>
      <p:sp>
        <p:nvSpPr>
          <p:cNvPr id="196" name="Google Shape;196;p35"/>
          <p:cNvSpPr/>
          <p:nvPr/>
        </p:nvSpPr>
        <p:spPr>
          <a:xfrm>
            <a:off x="9475946" y="3584972"/>
            <a:ext cx="4396145"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Visualisation casting, synopsis et images en haute résolution.</a:t>
            </a:r>
            <a:endParaRPr b="0" i="0" sz="1700" u="none" cap="none" strike="noStrike"/>
          </a:p>
        </p:txBody>
      </p:sp>
      <p:pic>
        <p:nvPicPr>
          <p:cNvPr descr="preencoded.png" id="197" name="Google Shape;197;p35"/>
          <p:cNvPicPr preferRelativeResize="0"/>
          <p:nvPr/>
        </p:nvPicPr>
        <p:blipFill rotWithShape="1">
          <a:blip r:embed="rId5">
            <a:alphaModFix/>
          </a:blip>
          <a:srcRect b="0" l="0" r="0" t="0"/>
          <a:stretch/>
        </p:blipFill>
        <p:spPr>
          <a:xfrm>
            <a:off x="5479256" y="2851904"/>
            <a:ext cx="3671768" cy="3671768"/>
          </a:xfrm>
          <a:prstGeom prst="rect">
            <a:avLst/>
          </a:prstGeom>
          <a:noFill/>
          <a:ln>
            <a:noFill/>
          </a:ln>
        </p:spPr>
      </p:pic>
      <p:sp>
        <p:nvSpPr>
          <p:cNvPr id="198" name="Google Shape;198;p35"/>
          <p:cNvSpPr/>
          <p:nvPr/>
        </p:nvSpPr>
        <p:spPr>
          <a:xfrm>
            <a:off x="7927836" y="2886611"/>
            <a:ext cx="541615" cy="541615"/>
          </a:xfrm>
          <a:prstGeom prst="roundRect">
            <a:avLst>
              <a:gd fmla="val 1686596"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9" name="Google Shape;199;p35"/>
          <p:cNvPicPr preferRelativeResize="0"/>
          <p:nvPr/>
        </p:nvPicPr>
        <p:blipFill rotWithShape="1">
          <a:blip r:embed="rId6">
            <a:alphaModFix/>
          </a:blip>
          <a:srcRect b="0" l="0" r="0" t="0"/>
          <a:stretch/>
        </p:blipFill>
        <p:spPr>
          <a:xfrm>
            <a:off x="8076783" y="3005078"/>
            <a:ext cx="243721" cy="304681"/>
          </a:xfrm>
          <a:prstGeom prst="rect">
            <a:avLst/>
          </a:prstGeom>
          <a:noFill/>
          <a:ln>
            <a:noFill/>
          </a:ln>
        </p:spPr>
      </p:pic>
      <p:sp>
        <p:nvSpPr>
          <p:cNvPr id="200" name="Google Shape;200;p35"/>
          <p:cNvSpPr/>
          <p:nvPr/>
        </p:nvSpPr>
        <p:spPr>
          <a:xfrm>
            <a:off x="9475946" y="5097185"/>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Commenter</a:t>
            </a:r>
            <a:endParaRPr b="0" i="0" sz="2200" u="none" cap="none" strike="noStrike"/>
          </a:p>
        </p:txBody>
      </p:sp>
      <p:sp>
        <p:nvSpPr>
          <p:cNvPr id="201" name="Google Shape;201;p35"/>
          <p:cNvSpPr/>
          <p:nvPr/>
        </p:nvSpPr>
        <p:spPr>
          <a:xfrm>
            <a:off x="9475946" y="5583317"/>
            <a:ext cx="4396145"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Partage d'opinions et notes personnelles sur chaque œuvre.</a:t>
            </a:r>
            <a:endParaRPr b="0" i="0" sz="1700" u="none" cap="none" strike="noStrike"/>
          </a:p>
        </p:txBody>
      </p:sp>
      <p:pic>
        <p:nvPicPr>
          <p:cNvPr descr="preencoded.png" id="202" name="Google Shape;202;p35"/>
          <p:cNvPicPr preferRelativeResize="0"/>
          <p:nvPr/>
        </p:nvPicPr>
        <p:blipFill rotWithShape="1">
          <a:blip r:embed="rId7">
            <a:alphaModFix/>
          </a:blip>
          <a:srcRect b="0" l="0" r="0" t="0"/>
          <a:stretch/>
        </p:blipFill>
        <p:spPr>
          <a:xfrm>
            <a:off x="5479256" y="2851904"/>
            <a:ext cx="3671768" cy="3671768"/>
          </a:xfrm>
          <a:prstGeom prst="rect">
            <a:avLst/>
          </a:prstGeom>
          <a:noFill/>
          <a:ln>
            <a:noFill/>
          </a:ln>
        </p:spPr>
      </p:pic>
      <p:sp>
        <p:nvSpPr>
          <p:cNvPr id="203" name="Google Shape;203;p35"/>
          <p:cNvSpPr/>
          <p:nvPr/>
        </p:nvSpPr>
        <p:spPr>
          <a:xfrm>
            <a:off x="7927836" y="5947231"/>
            <a:ext cx="541615" cy="541615"/>
          </a:xfrm>
          <a:prstGeom prst="roundRect">
            <a:avLst>
              <a:gd fmla="val 1686596"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4" name="Google Shape;204;p35"/>
          <p:cNvPicPr preferRelativeResize="0"/>
          <p:nvPr/>
        </p:nvPicPr>
        <p:blipFill rotWithShape="1">
          <a:blip r:embed="rId8">
            <a:alphaModFix/>
          </a:blip>
          <a:srcRect b="0" l="0" r="0" t="0"/>
          <a:stretch/>
        </p:blipFill>
        <p:spPr>
          <a:xfrm>
            <a:off x="8076783" y="6065699"/>
            <a:ext cx="243721" cy="304681"/>
          </a:xfrm>
          <a:prstGeom prst="rect">
            <a:avLst/>
          </a:prstGeom>
          <a:noFill/>
          <a:ln>
            <a:noFill/>
          </a:ln>
        </p:spPr>
      </p:pic>
      <p:sp>
        <p:nvSpPr>
          <p:cNvPr id="205" name="Google Shape;205;p35"/>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p:nvPr/>
        </p:nvSpPr>
        <p:spPr>
          <a:xfrm>
            <a:off x="745808" y="587216"/>
            <a:ext cx="5608082" cy="7009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4400"/>
              <a:buFont typeface="Sora"/>
              <a:buNone/>
            </a:pPr>
            <a:r>
              <a:rPr b="0" i="0" lang="en-US" sz="4400" u="none" cap="none" strike="noStrike">
                <a:solidFill>
                  <a:srgbClr val="1F1E1E"/>
                </a:solidFill>
                <a:latin typeface="Sora"/>
                <a:ea typeface="Sora"/>
                <a:cs typeface="Sora"/>
                <a:sym typeface="Sora"/>
              </a:rPr>
              <a:t>Maquettes et UI/UX</a:t>
            </a:r>
            <a:endParaRPr b="0" i="0" sz="4400" u="none" cap="none" strike="noStrike"/>
          </a:p>
        </p:txBody>
      </p:sp>
      <p:pic>
        <p:nvPicPr>
          <p:cNvPr descr="preencoded.png" id="212" name="Google Shape;212;p36"/>
          <p:cNvPicPr preferRelativeResize="0"/>
          <p:nvPr/>
        </p:nvPicPr>
        <p:blipFill rotWithShape="1">
          <a:blip r:embed="rId3">
            <a:alphaModFix/>
          </a:blip>
          <a:srcRect b="0" l="0" r="0" t="0"/>
          <a:stretch/>
        </p:blipFill>
        <p:spPr>
          <a:xfrm>
            <a:off x="745808" y="1847374"/>
            <a:ext cx="6593562" cy="5090755"/>
          </a:xfrm>
          <a:prstGeom prst="rect">
            <a:avLst/>
          </a:prstGeom>
          <a:noFill/>
          <a:ln>
            <a:noFill/>
          </a:ln>
        </p:spPr>
      </p:pic>
      <p:sp>
        <p:nvSpPr>
          <p:cNvPr id="213" name="Google Shape;213;p36"/>
          <p:cNvSpPr/>
          <p:nvPr/>
        </p:nvSpPr>
        <p:spPr>
          <a:xfrm>
            <a:off x="745808" y="7177802"/>
            <a:ext cx="6719173" cy="272772"/>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a:buNone/>
            </a:pPr>
            <a:r>
              <a:rPr b="0" i="0" lang="en-US" sz="1300" u="none" cap="none" strike="noStrike">
                <a:solidFill>
                  <a:srgbClr val="3B3535"/>
                </a:solidFill>
                <a:latin typeface="Sora"/>
                <a:ea typeface="Sora"/>
                <a:cs typeface="Sora"/>
                <a:sym typeface="Sora"/>
              </a:rPr>
              <a:t>Wireframes responsive réalisés avec Figma pour toutes les plateformes.</a:t>
            </a:r>
            <a:endParaRPr b="0" i="0" sz="1300" u="none" cap="none" strike="noStrike"/>
          </a:p>
        </p:txBody>
      </p:sp>
      <p:sp>
        <p:nvSpPr>
          <p:cNvPr id="214" name="Google Shape;214;p36"/>
          <p:cNvSpPr/>
          <p:nvPr/>
        </p:nvSpPr>
        <p:spPr>
          <a:xfrm>
            <a:off x="7992428" y="1820704"/>
            <a:ext cx="2804041" cy="35040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Charte graphique</a:t>
            </a:r>
            <a:endParaRPr b="0" i="0" sz="2200" u="none" cap="none" strike="noStrike"/>
          </a:p>
        </p:txBody>
      </p:sp>
      <p:sp>
        <p:nvSpPr>
          <p:cNvPr id="215" name="Google Shape;215;p36"/>
          <p:cNvSpPr/>
          <p:nvPr/>
        </p:nvSpPr>
        <p:spPr>
          <a:xfrm>
            <a:off x="7992428" y="2384108"/>
            <a:ext cx="5899666" cy="68199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3B3535"/>
              </a:buClr>
              <a:buSzPts val="1650"/>
              <a:buFont typeface="Sora"/>
              <a:buChar char="•"/>
            </a:pPr>
            <a:r>
              <a:rPr b="0" i="0" lang="en-US" sz="1650" u="none" cap="none" strike="noStrike">
                <a:solidFill>
                  <a:srgbClr val="3B3535"/>
                </a:solidFill>
                <a:latin typeface="Sora"/>
                <a:ea typeface="Sora"/>
                <a:cs typeface="Sora"/>
                <a:sym typeface="Sora"/>
              </a:rPr>
              <a:t>Interface sombre pour rappeler l’univers du cinéma et valoriser les visuels.</a:t>
            </a:r>
            <a:endParaRPr b="0" i="0" sz="1650" u="none" cap="none" strike="noStrike"/>
          </a:p>
        </p:txBody>
      </p:sp>
      <p:sp>
        <p:nvSpPr>
          <p:cNvPr id="216" name="Google Shape;216;p36"/>
          <p:cNvSpPr/>
          <p:nvPr/>
        </p:nvSpPr>
        <p:spPr>
          <a:xfrm>
            <a:off x="7992428" y="3140631"/>
            <a:ext cx="5899666" cy="68199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3B3535"/>
              </a:buClr>
              <a:buSzPts val="1650"/>
              <a:buFont typeface="Sora"/>
              <a:buChar char="•"/>
            </a:pPr>
            <a:r>
              <a:rPr b="0" i="0" lang="en-US" sz="1650" u="none" cap="none" strike="noStrike">
                <a:solidFill>
                  <a:srgbClr val="3B3535"/>
                </a:solidFill>
                <a:latin typeface="Sora"/>
                <a:ea typeface="Sora"/>
                <a:cs typeface="Sora"/>
                <a:sym typeface="Sora"/>
              </a:rPr>
              <a:t>Couleurs d’accent sobres pour guider la navigation (inspirées des codes du streaming).</a:t>
            </a:r>
            <a:endParaRPr b="0" i="0" sz="1650" u="none" cap="none" strike="noStrike"/>
          </a:p>
        </p:txBody>
      </p:sp>
      <p:sp>
        <p:nvSpPr>
          <p:cNvPr id="217" name="Google Shape;217;p36"/>
          <p:cNvSpPr/>
          <p:nvPr/>
        </p:nvSpPr>
        <p:spPr>
          <a:xfrm>
            <a:off x="7992428" y="3897154"/>
            <a:ext cx="5899666" cy="68199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3B3535"/>
              </a:buClr>
              <a:buSzPts val="1650"/>
              <a:buFont typeface="Sora"/>
              <a:buChar char="•"/>
            </a:pPr>
            <a:r>
              <a:rPr b="0" i="0" lang="en-US" sz="1650" u="none" cap="none" strike="noStrike">
                <a:solidFill>
                  <a:srgbClr val="3B3535"/>
                </a:solidFill>
                <a:latin typeface="Sora"/>
                <a:ea typeface="Sora"/>
                <a:cs typeface="Sora"/>
                <a:sym typeface="Sora"/>
              </a:rPr>
              <a:t>Typographie moderne (taille et contraste adaptés à la lecture sur écran).</a:t>
            </a:r>
            <a:endParaRPr b="0" i="0" sz="1650" u="none" cap="none" strike="noStrike"/>
          </a:p>
        </p:txBody>
      </p:sp>
      <p:sp>
        <p:nvSpPr>
          <p:cNvPr id="218" name="Google Shape;218;p36"/>
          <p:cNvSpPr/>
          <p:nvPr/>
        </p:nvSpPr>
        <p:spPr>
          <a:xfrm>
            <a:off x="7992428" y="4653677"/>
            <a:ext cx="5899666" cy="68199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3B3535"/>
              </a:buClr>
              <a:buSzPts val="1650"/>
              <a:buFont typeface="Sora"/>
              <a:buChar char="•"/>
            </a:pPr>
            <a:r>
              <a:rPr b="0" i="0" lang="en-US" sz="1650" u="none" cap="none" strike="noStrike">
                <a:solidFill>
                  <a:srgbClr val="3B3535"/>
                </a:solidFill>
                <a:latin typeface="Sora"/>
                <a:ea typeface="Sora"/>
                <a:cs typeface="Sora"/>
                <a:sym typeface="Sora"/>
              </a:rPr>
              <a:t>Icônes et hiérarchie visuelle pensées pour la clarté et l’accessibilité.</a:t>
            </a:r>
            <a:endParaRPr b="0" i="0" sz="1650" u="none" cap="none" strike="noStrike"/>
          </a:p>
        </p:txBody>
      </p:sp>
      <p:sp>
        <p:nvSpPr>
          <p:cNvPr id="219" name="Google Shape;219;p36"/>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pic>
        <p:nvPicPr>
          <p:cNvPr descr="preencoded.png" id="225" name="Google Shape;225;p37"/>
          <p:cNvPicPr preferRelativeResize="0"/>
          <p:nvPr/>
        </p:nvPicPr>
        <p:blipFill rotWithShape="1">
          <a:blip r:embed="rId3">
            <a:alphaModFix/>
          </a:blip>
          <a:srcRect b="0" l="0" r="0" t="0"/>
          <a:stretch/>
        </p:blipFill>
        <p:spPr>
          <a:xfrm>
            <a:off x="6358000" y="549412"/>
            <a:ext cx="8000524" cy="6893924"/>
          </a:xfrm>
          <a:prstGeom prst="rect">
            <a:avLst/>
          </a:prstGeom>
          <a:noFill/>
          <a:ln>
            <a:noFill/>
          </a:ln>
        </p:spPr>
      </p:pic>
      <p:sp>
        <p:nvSpPr>
          <p:cNvPr id="226" name="Google Shape;226;p37"/>
          <p:cNvSpPr/>
          <p:nvPr/>
        </p:nvSpPr>
        <p:spPr>
          <a:xfrm>
            <a:off x="633651" y="728727"/>
            <a:ext cx="4764600" cy="595500"/>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1F1E1E"/>
              </a:buClr>
              <a:buSzPts val="3750"/>
              <a:buFont typeface="Sora"/>
              <a:buNone/>
            </a:pPr>
            <a:r>
              <a:rPr b="0" i="0" lang="en-US" sz="3750" u="none" cap="none" strike="noStrike">
                <a:solidFill>
                  <a:srgbClr val="1F1E1E"/>
                </a:solidFill>
                <a:latin typeface="Sora"/>
                <a:ea typeface="Sora"/>
                <a:cs typeface="Sora"/>
                <a:sym typeface="Sora"/>
              </a:rPr>
              <a:t>Responsive design</a:t>
            </a:r>
            <a:endParaRPr b="0" i="0" sz="3750" u="none" cap="none" strike="noStrike"/>
          </a:p>
        </p:txBody>
      </p:sp>
      <p:sp>
        <p:nvSpPr>
          <p:cNvPr id="227" name="Google Shape;227;p37"/>
          <p:cNvSpPr/>
          <p:nvPr/>
        </p:nvSpPr>
        <p:spPr>
          <a:xfrm>
            <a:off x="633651" y="7278648"/>
            <a:ext cx="7841099" cy="28967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400"/>
              <a:buFont typeface="Arial"/>
              <a:buNone/>
            </a:pPr>
            <a:r>
              <a:t/>
            </a:r>
            <a:endParaRPr b="0" i="0" sz="1400" u="none" cap="none" strike="noStrike"/>
          </a:p>
        </p:txBody>
      </p:sp>
      <p:sp>
        <p:nvSpPr>
          <p:cNvPr id="228" name="Google Shape;228;p37"/>
          <p:cNvSpPr/>
          <p:nvPr/>
        </p:nvSpPr>
        <p:spPr>
          <a:xfrm>
            <a:off x="797117" y="2803270"/>
            <a:ext cx="2382300" cy="2979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1F1E1E"/>
              </a:buClr>
              <a:buSzPts val="1850"/>
              <a:buFont typeface="Sora"/>
              <a:buNone/>
            </a:pPr>
            <a:r>
              <a:rPr b="0" i="0" lang="en-US" sz="1850" u="none" cap="none" strike="noStrike">
                <a:solidFill>
                  <a:srgbClr val="1F1E1E"/>
                </a:solidFill>
                <a:latin typeface="Sora"/>
                <a:ea typeface="Sora"/>
                <a:cs typeface="Sora"/>
                <a:sym typeface="Sora"/>
              </a:rPr>
              <a:t>Desktop</a:t>
            </a:r>
            <a:endParaRPr b="0" i="0" sz="1850" u="none" cap="none" strike="noStrike"/>
          </a:p>
        </p:txBody>
      </p:sp>
      <p:sp>
        <p:nvSpPr>
          <p:cNvPr id="229" name="Google Shape;229;p37"/>
          <p:cNvSpPr/>
          <p:nvPr/>
        </p:nvSpPr>
        <p:spPr>
          <a:xfrm>
            <a:off x="797117" y="3282020"/>
            <a:ext cx="5080200" cy="2898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B3535"/>
              </a:buClr>
              <a:buSzPts val="1400"/>
              <a:buFont typeface="Sora"/>
              <a:buNone/>
            </a:pPr>
            <a:r>
              <a:rPr b="0" i="0" lang="en-US" sz="1400" u="none" cap="none" strike="noStrike">
                <a:solidFill>
                  <a:srgbClr val="3B3535"/>
                </a:solidFill>
                <a:latin typeface="Sora"/>
                <a:ea typeface="Sora"/>
                <a:cs typeface="Sora"/>
                <a:sym typeface="Sora"/>
              </a:rPr>
              <a:t>Expérience optimisée grands écrans</a:t>
            </a:r>
            <a:endParaRPr b="0" i="0" sz="1400" u="none" cap="none" strike="noStrike"/>
          </a:p>
        </p:txBody>
      </p:sp>
      <p:sp>
        <p:nvSpPr>
          <p:cNvPr id="230" name="Google Shape;230;p37"/>
          <p:cNvSpPr/>
          <p:nvPr/>
        </p:nvSpPr>
        <p:spPr>
          <a:xfrm>
            <a:off x="797117" y="3734577"/>
            <a:ext cx="5080200" cy="2898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400"/>
              <a:buFont typeface="Arial"/>
              <a:buNone/>
            </a:pPr>
            <a:r>
              <a:t/>
            </a:r>
            <a:endParaRPr b="0" i="0" sz="1400" u="none" cap="none" strike="noStrike"/>
          </a:p>
        </p:txBody>
      </p:sp>
      <p:sp>
        <p:nvSpPr>
          <p:cNvPr id="231" name="Google Shape;231;p37"/>
          <p:cNvSpPr/>
          <p:nvPr/>
        </p:nvSpPr>
        <p:spPr>
          <a:xfrm>
            <a:off x="797117" y="4205231"/>
            <a:ext cx="2382300" cy="2979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1F1E1E"/>
              </a:buClr>
              <a:buSzPts val="1850"/>
              <a:buFont typeface="Sora"/>
              <a:buNone/>
            </a:pPr>
            <a:r>
              <a:rPr b="0" i="0" lang="en-US" sz="1850" u="none" cap="none" strike="noStrike">
                <a:solidFill>
                  <a:srgbClr val="1F1E1E"/>
                </a:solidFill>
                <a:latin typeface="Sora"/>
                <a:ea typeface="Sora"/>
                <a:cs typeface="Sora"/>
                <a:sym typeface="Sora"/>
              </a:rPr>
              <a:t>Mobile</a:t>
            </a:r>
            <a:endParaRPr b="0" i="0" sz="1850" u="none" cap="none" strike="noStrike"/>
          </a:p>
        </p:txBody>
      </p:sp>
      <p:sp>
        <p:nvSpPr>
          <p:cNvPr id="232" name="Google Shape;232;p37"/>
          <p:cNvSpPr/>
          <p:nvPr/>
        </p:nvSpPr>
        <p:spPr>
          <a:xfrm>
            <a:off x="797117" y="4683981"/>
            <a:ext cx="5080200" cy="2898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B3535"/>
              </a:buClr>
              <a:buSzPts val="1400"/>
              <a:buFont typeface="Sora"/>
              <a:buNone/>
            </a:pPr>
            <a:r>
              <a:rPr b="0" i="0" lang="en-US" sz="1400" u="none" cap="none" strike="noStrike">
                <a:solidFill>
                  <a:srgbClr val="3B3535"/>
                </a:solidFill>
                <a:latin typeface="Sora"/>
                <a:ea typeface="Sora"/>
                <a:cs typeface="Sora"/>
                <a:sym typeface="Sora"/>
              </a:rPr>
              <a:t>Interface compacte et fonctionnelle</a:t>
            </a:r>
            <a:endParaRPr b="0" i="0" sz="1400" u="none" cap="none" strike="noStrike"/>
          </a:p>
        </p:txBody>
      </p:sp>
      <p:sp>
        <p:nvSpPr>
          <p:cNvPr id="233" name="Google Shape;233;p37"/>
          <p:cNvSpPr/>
          <p:nvPr/>
        </p:nvSpPr>
        <p:spPr>
          <a:xfrm>
            <a:off x="797117" y="5136538"/>
            <a:ext cx="5080200" cy="2898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400"/>
              <a:buFont typeface="Arial"/>
              <a:buNone/>
            </a:pPr>
            <a:r>
              <a:t/>
            </a:r>
            <a:endParaRPr b="0" i="0" sz="1400" u="none" cap="none" strike="noStrike"/>
          </a:p>
        </p:txBody>
      </p:sp>
      <p:sp>
        <p:nvSpPr>
          <p:cNvPr id="234" name="Google Shape;234;p37"/>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preencoded.png" id="240" name="Google Shape;240;p38"/>
          <p:cNvPicPr preferRelativeResize="0"/>
          <p:nvPr/>
        </p:nvPicPr>
        <p:blipFill rotWithShape="1">
          <a:blip r:embed="rId3">
            <a:alphaModFix/>
          </a:blip>
          <a:srcRect b="0" l="0" r="0" t="0"/>
          <a:stretch/>
        </p:blipFill>
        <p:spPr>
          <a:xfrm>
            <a:off x="0" y="0"/>
            <a:ext cx="14630400" cy="3848576"/>
          </a:xfrm>
          <a:prstGeom prst="rect">
            <a:avLst/>
          </a:prstGeom>
          <a:noFill/>
          <a:ln>
            <a:noFill/>
          </a:ln>
        </p:spPr>
      </p:pic>
      <p:sp>
        <p:nvSpPr>
          <p:cNvPr id="241" name="Google Shape;241;p38"/>
          <p:cNvSpPr/>
          <p:nvPr/>
        </p:nvSpPr>
        <p:spPr>
          <a:xfrm>
            <a:off x="718301" y="4576050"/>
            <a:ext cx="3616200" cy="675300"/>
          </a:xfrm>
          <a:prstGeom prst="rect">
            <a:avLst/>
          </a:prstGeom>
          <a:noFill/>
          <a:ln>
            <a:noFill/>
          </a:ln>
        </p:spPr>
        <p:txBody>
          <a:bodyPr anchorCtr="0" anchor="t" bIns="0" lIns="0" spcFirstLastPara="1" rIns="0" wrap="square" tIns="0">
            <a:noAutofit/>
          </a:bodyPr>
          <a:lstStyle/>
          <a:p>
            <a:pPr indent="0" lvl="0" marL="0" marR="0" rtl="0" algn="l">
              <a:lnSpc>
                <a:spcPct val="124705"/>
              </a:lnSpc>
              <a:spcBef>
                <a:spcPts val="0"/>
              </a:spcBef>
              <a:spcAft>
                <a:spcPts val="0"/>
              </a:spcAft>
              <a:buClr>
                <a:srgbClr val="1F1E1E"/>
              </a:buClr>
              <a:buSzPts val="4250"/>
              <a:buFont typeface="Sora"/>
              <a:buNone/>
            </a:pPr>
            <a:r>
              <a:rPr b="0" i="0" lang="en-US" sz="4250" u="none" cap="none" strike="noStrike">
                <a:solidFill>
                  <a:srgbClr val="1F1E1E"/>
                </a:solidFill>
                <a:latin typeface="Sora"/>
                <a:ea typeface="Sora"/>
                <a:cs typeface="Sora"/>
                <a:sym typeface="Sora"/>
              </a:rPr>
              <a:t>Accessibilité</a:t>
            </a:r>
            <a:endParaRPr b="0" i="0" sz="4250" u="none" cap="none" strike="noStrike"/>
          </a:p>
        </p:txBody>
      </p:sp>
      <p:sp>
        <p:nvSpPr>
          <p:cNvPr id="242" name="Google Shape;242;p38"/>
          <p:cNvSpPr/>
          <p:nvPr/>
        </p:nvSpPr>
        <p:spPr>
          <a:xfrm>
            <a:off x="718304" y="5559028"/>
            <a:ext cx="4261128" cy="1943100"/>
          </a:xfrm>
          <a:prstGeom prst="roundRect">
            <a:avLst>
              <a:gd fmla="val 4437"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8"/>
          <p:cNvSpPr/>
          <p:nvPr/>
        </p:nvSpPr>
        <p:spPr>
          <a:xfrm>
            <a:off x="931069" y="5771793"/>
            <a:ext cx="2996684" cy="33754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3B3535"/>
              </a:buClr>
              <a:buSzPts val="2100"/>
              <a:buFont typeface="Sora"/>
              <a:buNone/>
            </a:pPr>
            <a:r>
              <a:rPr b="0" i="0" lang="en-US" sz="2100" u="none" cap="none" strike="noStrike">
                <a:solidFill>
                  <a:srgbClr val="3B3535"/>
                </a:solidFill>
                <a:latin typeface="Sora"/>
                <a:ea typeface="Sora"/>
                <a:cs typeface="Sora"/>
                <a:sym typeface="Sora"/>
              </a:rPr>
              <a:t>Contraste et couleurs</a:t>
            </a:r>
            <a:endParaRPr b="0" i="0" sz="2100" u="none" cap="none" strike="noStrike"/>
          </a:p>
        </p:txBody>
      </p:sp>
      <p:sp>
        <p:nvSpPr>
          <p:cNvPr id="244" name="Google Shape;244;p38"/>
          <p:cNvSpPr/>
          <p:nvPr/>
        </p:nvSpPr>
        <p:spPr>
          <a:xfrm>
            <a:off x="931069" y="6232446"/>
            <a:ext cx="3835598" cy="328374"/>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3B3535"/>
              </a:buClr>
              <a:buSzPts val="1600"/>
              <a:buFont typeface="Sora"/>
              <a:buChar char="•"/>
            </a:pPr>
            <a:r>
              <a:rPr b="0" i="0" lang="en-US" sz="1600" u="none" cap="none" strike="noStrike">
                <a:solidFill>
                  <a:srgbClr val="3B3535"/>
                </a:solidFill>
                <a:latin typeface="Sora"/>
                <a:ea typeface="Sora"/>
                <a:cs typeface="Sora"/>
                <a:sym typeface="Sora"/>
              </a:rPr>
              <a:t>Contraste AA validé (Lighthouse)</a:t>
            </a:r>
            <a:endParaRPr b="0" i="0" sz="1600" u="none" cap="none" strike="noStrike"/>
          </a:p>
        </p:txBody>
      </p:sp>
      <p:sp>
        <p:nvSpPr>
          <p:cNvPr id="245" name="Google Shape;245;p38"/>
          <p:cNvSpPr/>
          <p:nvPr/>
        </p:nvSpPr>
        <p:spPr>
          <a:xfrm>
            <a:off x="931069" y="6632615"/>
            <a:ext cx="3835598" cy="656749"/>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3B3535"/>
              </a:buClr>
              <a:buSzPts val="1600"/>
              <a:buFont typeface="Sora"/>
              <a:buChar char="•"/>
            </a:pPr>
            <a:r>
              <a:rPr b="0" i="0" lang="en-US" sz="1600" u="none" cap="none" strike="noStrike">
                <a:solidFill>
                  <a:srgbClr val="3B3535"/>
                </a:solidFill>
                <a:latin typeface="Sora"/>
                <a:ea typeface="Sora"/>
                <a:cs typeface="Sora"/>
                <a:sym typeface="Sora"/>
              </a:rPr>
              <a:t>Palette adaptée aux troubles visuels</a:t>
            </a:r>
            <a:endParaRPr b="0" i="0" sz="1600" u="none" cap="none" strike="noStrike"/>
          </a:p>
        </p:txBody>
      </p:sp>
      <p:sp>
        <p:nvSpPr>
          <p:cNvPr id="246" name="Google Shape;246;p38"/>
          <p:cNvSpPr/>
          <p:nvPr/>
        </p:nvSpPr>
        <p:spPr>
          <a:xfrm>
            <a:off x="5184577" y="5559028"/>
            <a:ext cx="4261128" cy="1943100"/>
          </a:xfrm>
          <a:prstGeom prst="roundRect">
            <a:avLst>
              <a:gd fmla="val 4437"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8"/>
          <p:cNvSpPr/>
          <p:nvPr/>
        </p:nvSpPr>
        <p:spPr>
          <a:xfrm>
            <a:off x="5397341" y="5771793"/>
            <a:ext cx="2700695" cy="33754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3B3535"/>
              </a:buClr>
              <a:buSzPts val="2100"/>
              <a:buFont typeface="Sora"/>
              <a:buNone/>
            </a:pPr>
            <a:r>
              <a:rPr b="0" i="0" lang="en-US" sz="2100" u="none" cap="none" strike="noStrike">
                <a:solidFill>
                  <a:srgbClr val="3B3535"/>
                </a:solidFill>
                <a:latin typeface="Sora"/>
                <a:ea typeface="Sora"/>
                <a:cs typeface="Sora"/>
                <a:sym typeface="Sora"/>
              </a:rPr>
              <a:t>Navigation</a:t>
            </a:r>
            <a:endParaRPr b="0" i="0" sz="2100" u="none" cap="none" strike="noStrike"/>
          </a:p>
        </p:txBody>
      </p:sp>
      <p:sp>
        <p:nvSpPr>
          <p:cNvPr id="248" name="Google Shape;248;p38"/>
          <p:cNvSpPr/>
          <p:nvPr/>
        </p:nvSpPr>
        <p:spPr>
          <a:xfrm>
            <a:off x="5397341" y="6232446"/>
            <a:ext cx="3835598" cy="328374"/>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3B3535"/>
              </a:buClr>
              <a:buSzPts val="1600"/>
              <a:buFont typeface="Sora"/>
              <a:buChar char="•"/>
            </a:pPr>
            <a:r>
              <a:rPr b="0" i="0" lang="en-US" sz="1600" u="none" cap="none" strike="noStrike">
                <a:solidFill>
                  <a:srgbClr val="3B3535"/>
                </a:solidFill>
                <a:latin typeface="Sora"/>
                <a:ea typeface="Sora"/>
                <a:cs typeface="Sora"/>
                <a:sym typeface="Sora"/>
              </a:rPr>
              <a:t>Clavier fonctionnel (pages clés)</a:t>
            </a:r>
            <a:endParaRPr b="0" i="0" sz="1600" u="none" cap="none" strike="noStrike"/>
          </a:p>
        </p:txBody>
      </p:sp>
      <p:sp>
        <p:nvSpPr>
          <p:cNvPr id="249" name="Google Shape;249;p38"/>
          <p:cNvSpPr/>
          <p:nvPr/>
        </p:nvSpPr>
        <p:spPr>
          <a:xfrm>
            <a:off x="5397341" y="6632615"/>
            <a:ext cx="3835598" cy="328374"/>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3B3535"/>
              </a:buClr>
              <a:buSzPts val="1600"/>
              <a:buFont typeface="Sora"/>
              <a:buChar char="•"/>
            </a:pPr>
            <a:r>
              <a:rPr b="0" i="0" lang="en-US" sz="1600" u="none" cap="none" strike="noStrike">
                <a:solidFill>
                  <a:srgbClr val="3B3535"/>
                </a:solidFill>
                <a:latin typeface="Sora"/>
                <a:ea typeface="Sora"/>
                <a:cs typeface="Sora"/>
                <a:sym typeface="Sora"/>
              </a:rPr>
              <a:t>HTML sémantique et accessible</a:t>
            </a:r>
            <a:endParaRPr b="0" i="0" sz="1600" u="none" cap="none" strike="noStrike"/>
          </a:p>
        </p:txBody>
      </p:sp>
      <p:sp>
        <p:nvSpPr>
          <p:cNvPr id="250" name="Google Shape;250;p38"/>
          <p:cNvSpPr/>
          <p:nvPr/>
        </p:nvSpPr>
        <p:spPr>
          <a:xfrm>
            <a:off x="9650849" y="5559028"/>
            <a:ext cx="4261247" cy="1943100"/>
          </a:xfrm>
          <a:prstGeom prst="roundRect">
            <a:avLst>
              <a:gd fmla="val 4437" name="adj"/>
            </a:avLst>
          </a:prstGeom>
          <a:solidFill>
            <a:srgbClr val="FEE1CD"/>
          </a:solidFill>
          <a:ln cap="flat" cmpd="sng" w="9525">
            <a:solidFill>
              <a:srgbClr val="E4C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8"/>
          <p:cNvSpPr/>
          <p:nvPr/>
        </p:nvSpPr>
        <p:spPr>
          <a:xfrm>
            <a:off x="9863614" y="5771793"/>
            <a:ext cx="2700695" cy="33754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3B3535"/>
              </a:buClr>
              <a:buSzPts val="2100"/>
              <a:buFont typeface="Sora"/>
              <a:buNone/>
            </a:pPr>
            <a:r>
              <a:rPr b="0" i="0" lang="en-US" sz="2100" u="none" cap="none" strike="noStrike">
                <a:solidFill>
                  <a:srgbClr val="3B3535"/>
                </a:solidFill>
                <a:latin typeface="Sora"/>
                <a:ea typeface="Sora"/>
                <a:cs typeface="Sora"/>
                <a:sym typeface="Sora"/>
              </a:rPr>
              <a:t>Média</a:t>
            </a:r>
            <a:endParaRPr b="0" i="0" sz="2100" u="none" cap="none" strike="noStrike"/>
          </a:p>
        </p:txBody>
      </p:sp>
      <p:sp>
        <p:nvSpPr>
          <p:cNvPr id="252" name="Google Shape;252;p38"/>
          <p:cNvSpPr/>
          <p:nvPr/>
        </p:nvSpPr>
        <p:spPr>
          <a:xfrm>
            <a:off x="9863614" y="6232446"/>
            <a:ext cx="3835718" cy="671989"/>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B3535"/>
              </a:buClr>
              <a:buSzPts val="1600"/>
              <a:buFont typeface="Consolas"/>
              <a:buNone/>
            </a:pPr>
            <a:r>
              <a:rPr b="0" i="0" lang="en-US" sz="1600" u="none" cap="none" strike="noStrike">
                <a:solidFill>
                  <a:srgbClr val="3B3535"/>
                </a:solidFill>
                <a:highlight>
                  <a:srgbClr val="F2F2F2"/>
                </a:highlight>
                <a:latin typeface="Consolas"/>
                <a:ea typeface="Consolas"/>
                <a:cs typeface="Consolas"/>
                <a:sym typeface="Consolas"/>
              </a:rPr>
              <a:t>alt</a:t>
            </a:r>
            <a:r>
              <a:rPr b="0" i="0" lang="en-US" sz="1600" u="none" cap="none" strike="noStrike">
                <a:solidFill>
                  <a:srgbClr val="3B3535"/>
                </a:solidFill>
                <a:latin typeface="Sora"/>
                <a:ea typeface="Sora"/>
                <a:cs typeface="Sora"/>
                <a:sym typeface="Sora"/>
              </a:rPr>
              <a:t> renseigné sur toutes les images utiles</a:t>
            </a:r>
            <a:endParaRPr b="0" i="0" sz="1600" u="none" cap="none" strike="noStrike"/>
          </a:p>
        </p:txBody>
      </p:sp>
      <p:sp>
        <p:nvSpPr>
          <p:cNvPr id="253" name="Google Shape;253;p38"/>
          <p:cNvSpPr/>
          <p:nvPr/>
        </p:nvSpPr>
        <p:spPr>
          <a:xfrm>
            <a:off x="12871050" y="7725275"/>
            <a:ext cx="1680000" cy="4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descr="preencoded.png" id="259" name="Google Shape;259;p3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pic>
        <p:nvPicPr>
          <p:cNvPr descr="preencoded.png" id="260" name="Google Shape;260;p39"/>
          <p:cNvPicPr preferRelativeResize="0"/>
          <p:nvPr/>
        </p:nvPicPr>
        <p:blipFill rotWithShape="1">
          <a:blip r:embed="rId4">
            <a:alphaModFix/>
          </a:blip>
          <a:srcRect b="0" l="0" r="0" t="0"/>
          <a:stretch/>
        </p:blipFill>
        <p:spPr>
          <a:xfrm>
            <a:off x="9414748" y="1175266"/>
            <a:ext cx="4944785" cy="5878949"/>
          </a:xfrm>
          <a:prstGeom prst="rect">
            <a:avLst/>
          </a:prstGeom>
          <a:noFill/>
          <a:ln>
            <a:noFill/>
          </a:ln>
        </p:spPr>
      </p:pic>
      <p:sp>
        <p:nvSpPr>
          <p:cNvPr id="261" name="Google Shape;261;p39"/>
          <p:cNvSpPr/>
          <p:nvPr/>
        </p:nvSpPr>
        <p:spPr>
          <a:xfrm>
            <a:off x="758309" y="1088350"/>
            <a:ext cx="6277689"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Intégration front-end</a:t>
            </a:r>
            <a:endParaRPr b="0" i="0" sz="4450" u="none" cap="none" strike="noStrike"/>
          </a:p>
        </p:txBody>
      </p:sp>
      <p:pic>
        <p:nvPicPr>
          <p:cNvPr descr="preencoded.png" id="262" name="Google Shape;262;p39"/>
          <p:cNvPicPr preferRelativeResize="0"/>
          <p:nvPr/>
        </p:nvPicPr>
        <p:blipFill rotWithShape="1">
          <a:blip r:embed="rId5">
            <a:alphaModFix/>
          </a:blip>
          <a:srcRect b="0" l="0" r="0" t="0"/>
          <a:stretch/>
        </p:blipFill>
        <p:spPr>
          <a:xfrm>
            <a:off x="1203834" y="2586880"/>
            <a:ext cx="541615" cy="541615"/>
          </a:xfrm>
          <a:prstGeom prst="rect">
            <a:avLst/>
          </a:prstGeom>
          <a:noFill/>
          <a:ln>
            <a:noFill/>
          </a:ln>
        </p:spPr>
      </p:pic>
      <p:sp>
        <p:nvSpPr>
          <p:cNvPr id="263" name="Google Shape;263;p39"/>
          <p:cNvSpPr/>
          <p:nvPr/>
        </p:nvSpPr>
        <p:spPr>
          <a:xfrm>
            <a:off x="2016198" y="2715467"/>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Blade Templates</a:t>
            </a:r>
            <a:endParaRPr b="0" i="0" sz="2200" u="none" cap="none" strike="noStrike"/>
          </a:p>
        </p:txBody>
      </p:sp>
      <p:pic>
        <p:nvPicPr>
          <p:cNvPr descr="preencoded.png" id="264" name="Google Shape;264;p39"/>
          <p:cNvPicPr preferRelativeResize="0"/>
          <p:nvPr/>
        </p:nvPicPr>
        <p:blipFill rotWithShape="1">
          <a:blip r:embed="rId6">
            <a:alphaModFix/>
          </a:blip>
          <a:srcRect b="0" l="0" r="0" t="0"/>
          <a:stretch/>
        </p:blipFill>
        <p:spPr>
          <a:xfrm>
            <a:off x="1203834" y="4436635"/>
            <a:ext cx="541615" cy="541615"/>
          </a:xfrm>
          <a:prstGeom prst="rect">
            <a:avLst/>
          </a:prstGeom>
          <a:noFill/>
          <a:ln>
            <a:noFill/>
          </a:ln>
        </p:spPr>
      </p:pic>
      <p:sp>
        <p:nvSpPr>
          <p:cNvPr id="265" name="Google Shape;265;p39"/>
          <p:cNvSpPr/>
          <p:nvPr/>
        </p:nvSpPr>
        <p:spPr>
          <a:xfrm>
            <a:off x="2016198" y="4565223"/>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Tailwind CSS</a:t>
            </a:r>
            <a:endParaRPr b="0" i="0" sz="2200" u="none" cap="none" strike="noStrike"/>
          </a:p>
        </p:txBody>
      </p:sp>
      <p:pic>
        <p:nvPicPr>
          <p:cNvPr descr="preencoded.png" id="266" name="Google Shape;266;p39"/>
          <p:cNvPicPr preferRelativeResize="0"/>
          <p:nvPr/>
        </p:nvPicPr>
        <p:blipFill rotWithShape="1">
          <a:blip r:embed="rId7">
            <a:alphaModFix/>
          </a:blip>
          <a:srcRect b="0" l="0" r="0" t="0"/>
          <a:stretch/>
        </p:blipFill>
        <p:spPr>
          <a:xfrm>
            <a:off x="1203834" y="6286390"/>
            <a:ext cx="541615" cy="541615"/>
          </a:xfrm>
          <a:prstGeom prst="rect">
            <a:avLst/>
          </a:prstGeom>
          <a:noFill/>
          <a:ln>
            <a:noFill/>
          </a:ln>
        </p:spPr>
      </p:pic>
      <p:sp>
        <p:nvSpPr>
          <p:cNvPr id="267" name="Google Shape;267;p39"/>
          <p:cNvSpPr/>
          <p:nvPr/>
        </p:nvSpPr>
        <p:spPr>
          <a:xfrm>
            <a:off x="2016198" y="6414978"/>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Sora"/>
              <a:buNone/>
            </a:pPr>
            <a:r>
              <a:rPr b="0" i="0" lang="en-US" sz="2200" u="none" cap="none" strike="noStrike">
                <a:solidFill>
                  <a:srgbClr val="3B3535"/>
                </a:solidFill>
                <a:latin typeface="Sora"/>
                <a:ea typeface="Sora"/>
                <a:cs typeface="Sora"/>
                <a:sym typeface="Sora"/>
              </a:rPr>
              <a:t>HTML5 sémantique</a:t>
            </a:r>
            <a:endParaRPr b="0" i="0" sz="22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